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9" r:id="rId4"/>
    <p:sldId id="260" r:id="rId5"/>
    <p:sldId id="261" r:id="rId6"/>
    <p:sldId id="257" r:id="rId7"/>
    <p:sldId id="262" r:id="rId8"/>
    <p:sldId id="263"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p:scale>
          <a:sx n="64" d="100"/>
          <a:sy n="64" d="100"/>
        </p:scale>
        <p:origin x="4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3935CA-D99E-4FD3-9809-2492F8B348CF}" type="datetimeFigureOut">
              <a:rPr kumimoji="1" lang="ja-JP" altLang="en-US" smtClean="0"/>
              <a:t>2015/6/1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395641-3B01-47F2-B8B1-F47472E7DFD6}" type="slidenum">
              <a:rPr kumimoji="1" lang="ja-JP" altLang="en-US" smtClean="0"/>
              <a:t>‹#›</a:t>
            </a:fld>
            <a:endParaRPr kumimoji="1" lang="ja-JP" altLang="en-US"/>
          </a:p>
        </p:txBody>
      </p:sp>
    </p:spTree>
    <p:extLst>
      <p:ext uri="{BB962C8B-B14F-4D97-AF65-F5344CB8AC3E}">
        <p14:creationId xmlns:p14="http://schemas.microsoft.com/office/powerpoint/2010/main" val="5836498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6AB97CAF-BC3E-4A77-AC60-141369050914}" type="slidenum">
              <a:rPr lang="it-IT" altLang="ja-JP" smtClean="0"/>
              <a:pPr/>
              <a:t>2</a:t>
            </a:fld>
            <a:endParaRPr lang="it-IT" altLang="ja-JP"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fr-FR" altLang="ja-JP" smtClean="0"/>
          </a:p>
        </p:txBody>
      </p:sp>
    </p:spTree>
    <p:extLst>
      <p:ext uri="{BB962C8B-B14F-4D97-AF65-F5344CB8AC3E}">
        <p14:creationId xmlns:p14="http://schemas.microsoft.com/office/powerpoint/2010/main" val="2619553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263334E7-02E4-48A7-94D1-E104BE48A88C}" type="slidenum">
              <a:rPr lang="it-IT" altLang="ja-JP" smtClean="0"/>
              <a:pPr/>
              <a:t>3</a:t>
            </a:fld>
            <a:endParaRPr lang="it-IT" altLang="ja-JP"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fr-FR" altLang="ja-JP" smtClean="0"/>
          </a:p>
        </p:txBody>
      </p:sp>
    </p:spTree>
    <p:extLst>
      <p:ext uri="{BB962C8B-B14F-4D97-AF65-F5344CB8AC3E}">
        <p14:creationId xmlns:p14="http://schemas.microsoft.com/office/powerpoint/2010/main" val="624327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5E347D6B-D665-4C67-AD6D-8B0DA07B4CEE}" type="slidenum">
              <a:rPr lang="it-IT" altLang="ja-JP" smtClean="0"/>
              <a:pPr/>
              <a:t>4</a:t>
            </a:fld>
            <a:endParaRPr lang="it-IT" altLang="ja-JP"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fr-FR" altLang="ja-JP" smtClean="0"/>
          </a:p>
        </p:txBody>
      </p:sp>
    </p:spTree>
    <p:extLst>
      <p:ext uri="{BB962C8B-B14F-4D97-AF65-F5344CB8AC3E}">
        <p14:creationId xmlns:p14="http://schemas.microsoft.com/office/powerpoint/2010/main" val="2918335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8059F39D-8CE5-44AB-A83D-EC4B6CC8CC3D}" type="slidenum">
              <a:rPr lang="it-IT" altLang="ja-JP" smtClean="0"/>
              <a:pPr/>
              <a:t>5</a:t>
            </a:fld>
            <a:endParaRPr lang="it-IT" altLang="ja-JP"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fr-FR" altLang="ja-JP" smtClean="0"/>
          </a:p>
        </p:txBody>
      </p:sp>
    </p:spTree>
    <p:extLst>
      <p:ext uri="{BB962C8B-B14F-4D97-AF65-F5344CB8AC3E}">
        <p14:creationId xmlns:p14="http://schemas.microsoft.com/office/powerpoint/2010/main" val="3404878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BECD8203-D526-48CA-B318-E3C746D2471A}" type="slidenum">
              <a:rPr lang="it-IT" altLang="ja-JP" smtClean="0"/>
              <a:pPr/>
              <a:t>6</a:t>
            </a:fld>
            <a:endParaRPr lang="it-IT" altLang="ja-JP"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fr-FR" altLang="ja-JP" smtClean="0"/>
          </a:p>
        </p:txBody>
      </p:sp>
    </p:spTree>
    <p:extLst>
      <p:ext uri="{BB962C8B-B14F-4D97-AF65-F5344CB8AC3E}">
        <p14:creationId xmlns:p14="http://schemas.microsoft.com/office/powerpoint/2010/main" val="3436082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9EE98FDB-D53E-4F74-BBAC-498AFD124BA9}" type="slidenum">
              <a:rPr lang="it-IT" altLang="ja-JP" smtClean="0"/>
              <a:pPr/>
              <a:t>7</a:t>
            </a:fld>
            <a:endParaRPr lang="it-IT" altLang="ja-JP"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fr-FR" altLang="ja-JP" smtClean="0"/>
          </a:p>
        </p:txBody>
      </p:sp>
    </p:spTree>
    <p:extLst>
      <p:ext uri="{BB962C8B-B14F-4D97-AF65-F5344CB8AC3E}">
        <p14:creationId xmlns:p14="http://schemas.microsoft.com/office/powerpoint/2010/main" val="325059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BECD8203-D526-48CA-B318-E3C746D2471A}" type="slidenum">
              <a:rPr lang="it-IT" altLang="ja-JP" smtClean="0"/>
              <a:pPr/>
              <a:t>8</a:t>
            </a:fld>
            <a:endParaRPr lang="it-IT" altLang="ja-JP"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fr-FR" altLang="ja-JP" smtClean="0"/>
          </a:p>
        </p:txBody>
      </p:sp>
    </p:spTree>
    <p:extLst>
      <p:ext uri="{BB962C8B-B14F-4D97-AF65-F5344CB8AC3E}">
        <p14:creationId xmlns:p14="http://schemas.microsoft.com/office/powerpoint/2010/main" val="2742327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0D3FF5A-20CA-4DB8-A2C8-F676344354FE}" type="datetimeFigureOut">
              <a:rPr kumimoji="1" lang="ja-JP" altLang="en-US" smtClean="0"/>
              <a:t>2015/6/1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FDB17C-D991-4C5C-9B52-DD699ECCDD79}" type="slidenum">
              <a:rPr kumimoji="1" lang="ja-JP" altLang="en-US" smtClean="0"/>
              <a:t>‹#›</a:t>
            </a:fld>
            <a:endParaRPr kumimoji="1" lang="ja-JP" altLang="en-US"/>
          </a:p>
        </p:txBody>
      </p:sp>
    </p:spTree>
    <p:extLst>
      <p:ext uri="{BB962C8B-B14F-4D97-AF65-F5344CB8AC3E}">
        <p14:creationId xmlns:p14="http://schemas.microsoft.com/office/powerpoint/2010/main" val="2446027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D3FF5A-20CA-4DB8-A2C8-F676344354FE}" type="datetimeFigureOut">
              <a:rPr kumimoji="1" lang="ja-JP" altLang="en-US" smtClean="0"/>
              <a:t>2015/6/1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FDB17C-D991-4C5C-9B52-DD699ECCDD79}" type="slidenum">
              <a:rPr kumimoji="1" lang="ja-JP" altLang="en-US" smtClean="0"/>
              <a:t>‹#›</a:t>
            </a:fld>
            <a:endParaRPr kumimoji="1" lang="ja-JP" altLang="en-US"/>
          </a:p>
        </p:txBody>
      </p:sp>
    </p:spTree>
    <p:extLst>
      <p:ext uri="{BB962C8B-B14F-4D97-AF65-F5344CB8AC3E}">
        <p14:creationId xmlns:p14="http://schemas.microsoft.com/office/powerpoint/2010/main" val="6925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D3FF5A-20CA-4DB8-A2C8-F676344354FE}" type="datetimeFigureOut">
              <a:rPr kumimoji="1" lang="ja-JP" altLang="en-US" smtClean="0"/>
              <a:t>2015/6/1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FDB17C-D991-4C5C-9B52-DD699ECCDD79}" type="slidenum">
              <a:rPr kumimoji="1" lang="ja-JP" altLang="en-US" smtClean="0"/>
              <a:t>‹#›</a:t>
            </a:fld>
            <a:endParaRPr kumimoji="1" lang="ja-JP" altLang="en-US"/>
          </a:p>
        </p:txBody>
      </p:sp>
    </p:spTree>
    <p:extLst>
      <p:ext uri="{BB962C8B-B14F-4D97-AF65-F5344CB8AC3E}">
        <p14:creationId xmlns:p14="http://schemas.microsoft.com/office/powerpoint/2010/main" val="1101033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52451" y="44451"/>
            <a:ext cx="11087100" cy="112871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552451" y="1431926"/>
            <a:ext cx="11087100" cy="218281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52451" y="3767138"/>
            <a:ext cx="11087100" cy="21828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82849806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D3FF5A-20CA-4DB8-A2C8-F676344354FE}" type="datetimeFigureOut">
              <a:rPr kumimoji="1" lang="ja-JP" altLang="en-US" smtClean="0"/>
              <a:t>2015/6/1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FDB17C-D991-4C5C-9B52-DD699ECCDD79}" type="slidenum">
              <a:rPr kumimoji="1" lang="ja-JP" altLang="en-US" smtClean="0"/>
              <a:t>‹#›</a:t>
            </a:fld>
            <a:endParaRPr kumimoji="1" lang="ja-JP" altLang="en-US"/>
          </a:p>
        </p:txBody>
      </p:sp>
    </p:spTree>
    <p:extLst>
      <p:ext uri="{BB962C8B-B14F-4D97-AF65-F5344CB8AC3E}">
        <p14:creationId xmlns:p14="http://schemas.microsoft.com/office/powerpoint/2010/main" val="1428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0D3FF5A-20CA-4DB8-A2C8-F676344354FE}" type="datetimeFigureOut">
              <a:rPr kumimoji="1" lang="ja-JP" altLang="en-US" smtClean="0"/>
              <a:t>2015/6/1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FDB17C-D991-4C5C-9B52-DD699ECCDD79}" type="slidenum">
              <a:rPr kumimoji="1" lang="ja-JP" altLang="en-US" smtClean="0"/>
              <a:t>‹#›</a:t>
            </a:fld>
            <a:endParaRPr kumimoji="1" lang="ja-JP" altLang="en-US"/>
          </a:p>
        </p:txBody>
      </p:sp>
    </p:spTree>
    <p:extLst>
      <p:ext uri="{BB962C8B-B14F-4D97-AF65-F5344CB8AC3E}">
        <p14:creationId xmlns:p14="http://schemas.microsoft.com/office/powerpoint/2010/main" val="79812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0D3FF5A-20CA-4DB8-A2C8-F676344354FE}" type="datetimeFigureOut">
              <a:rPr kumimoji="1" lang="ja-JP" altLang="en-US" smtClean="0"/>
              <a:t>2015/6/1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FDB17C-D991-4C5C-9B52-DD699ECCDD79}" type="slidenum">
              <a:rPr kumimoji="1" lang="ja-JP" altLang="en-US" smtClean="0"/>
              <a:t>‹#›</a:t>
            </a:fld>
            <a:endParaRPr kumimoji="1" lang="ja-JP" altLang="en-US"/>
          </a:p>
        </p:txBody>
      </p:sp>
    </p:spTree>
    <p:extLst>
      <p:ext uri="{BB962C8B-B14F-4D97-AF65-F5344CB8AC3E}">
        <p14:creationId xmlns:p14="http://schemas.microsoft.com/office/powerpoint/2010/main" val="2383477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0D3FF5A-20CA-4DB8-A2C8-F676344354FE}" type="datetimeFigureOut">
              <a:rPr kumimoji="1" lang="ja-JP" altLang="en-US" smtClean="0"/>
              <a:t>2015/6/1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FDB17C-D991-4C5C-9B52-DD699ECCDD79}" type="slidenum">
              <a:rPr kumimoji="1" lang="ja-JP" altLang="en-US" smtClean="0"/>
              <a:t>‹#›</a:t>
            </a:fld>
            <a:endParaRPr kumimoji="1" lang="ja-JP" altLang="en-US"/>
          </a:p>
        </p:txBody>
      </p:sp>
    </p:spTree>
    <p:extLst>
      <p:ext uri="{BB962C8B-B14F-4D97-AF65-F5344CB8AC3E}">
        <p14:creationId xmlns:p14="http://schemas.microsoft.com/office/powerpoint/2010/main" val="311068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0D3FF5A-20CA-4DB8-A2C8-F676344354FE}" type="datetimeFigureOut">
              <a:rPr kumimoji="1" lang="ja-JP" altLang="en-US" smtClean="0"/>
              <a:t>2015/6/1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FDB17C-D991-4C5C-9B52-DD699ECCDD79}" type="slidenum">
              <a:rPr kumimoji="1" lang="ja-JP" altLang="en-US" smtClean="0"/>
              <a:t>‹#›</a:t>
            </a:fld>
            <a:endParaRPr kumimoji="1" lang="ja-JP" altLang="en-US"/>
          </a:p>
        </p:txBody>
      </p:sp>
    </p:spTree>
    <p:extLst>
      <p:ext uri="{BB962C8B-B14F-4D97-AF65-F5344CB8AC3E}">
        <p14:creationId xmlns:p14="http://schemas.microsoft.com/office/powerpoint/2010/main" val="1665011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D3FF5A-20CA-4DB8-A2C8-F676344354FE}" type="datetimeFigureOut">
              <a:rPr kumimoji="1" lang="ja-JP" altLang="en-US" smtClean="0"/>
              <a:t>2015/6/1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FDB17C-D991-4C5C-9B52-DD699ECCDD79}" type="slidenum">
              <a:rPr kumimoji="1" lang="ja-JP" altLang="en-US" smtClean="0"/>
              <a:t>‹#›</a:t>
            </a:fld>
            <a:endParaRPr kumimoji="1" lang="ja-JP" altLang="en-US"/>
          </a:p>
        </p:txBody>
      </p:sp>
    </p:spTree>
    <p:extLst>
      <p:ext uri="{BB962C8B-B14F-4D97-AF65-F5344CB8AC3E}">
        <p14:creationId xmlns:p14="http://schemas.microsoft.com/office/powerpoint/2010/main" val="2985768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D3FF5A-20CA-4DB8-A2C8-F676344354FE}" type="datetimeFigureOut">
              <a:rPr kumimoji="1" lang="ja-JP" altLang="en-US" smtClean="0"/>
              <a:t>2015/6/1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FDB17C-D991-4C5C-9B52-DD699ECCDD79}" type="slidenum">
              <a:rPr kumimoji="1" lang="ja-JP" altLang="en-US" smtClean="0"/>
              <a:t>‹#›</a:t>
            </a:fld>
            <a:endParaRPr kumimoji="1" lang="ja-JP" altLang="en-US"/>
          </a:p>
        </p:txBody>
      </p:sp>
    </p:spTree>
    <p:extLst>
      <p:ext uri="{BB962C8B-B14F-4D97-AF65-F5344CB8AC3E}">
        <p14:creationId xmlns:p14="http://schemas.microsoft.com/office/powerpoint/2010/main" val="2819173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D3FF5A-20CA-4DB8-A2C8-F676344354FE}" type="datetimeFigureOut">
              <a:rPr kumimoji="1" lang="ja-JP" altLang="en-US" smtClean="0"/>
              <a:t>2015/6/1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FDB17C-D991-4C5C-9B52-DD699ECCDD79}" type="slidenum">
              <a:rPr kumimoji="1" lang="ja-JP" altLang="en-US" smtClean="0"/>
              <a:t>‹#›</a:t>
            </a:fld>
            <a:endParaRPr kumimoji="1" lang="ja-JP" altLang="en-US"/>
          </a:p>
        </p:txBody>
      </p:sp>
    </p:spTree>
    <p:extLst>
      <p:ext uri="{BB962C8B-B14F-4D97-AF65-F5344CB8AC3E}">
        <p14:creationId xmlns:p14="http://schemas.microsoft.com/office/powerpoint/2010/main" val="3841645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D3FF5A-20CA-4DB8-A2C8-F676344354FE}" type="datetimeFigureOut">
              <a:rPr kumimoji="1" lang="ja-JP" altLang="en-US" smtClean="0"/>
              <a:t>2015/6/1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FDB17C-D991-4C5C-9B52-DD699ECCDD79}" type="slidenum">
              <a:rPr kumimoji="1" lang="ja-JP" altLang="en-US" smtClean="0"/>
              <a:t>‹#›</a:t>
            </a:fld>
            <a:endParaRPr kumimoji="1" lang="ja-JP" altLang="en-US"/>
          </a:p>
        </p:txBody>
      </p:sp>
    </p:spTree>
    <p:extLst>
      <p:ext uri="{BB962C8B-B14F-4D97-AF65-F5344CB8AC3E}">
        <p14:creationId xmlns:p14="http://schemas.microsoft.com/office/powerpoint/2010/main" val="714554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10</a:t>
            </a:r>
            <a:r>
              <a:rPr kumimoji="1" lang="ja-JP" altLang="en-US" dirty="0" smtClean="0"/>
              <a:t>分勉強会</a:t>
            </a:r>
            <a:r>
              <a:rPr kumimoji="1" lang="en-US" altLang="ja-JP" dirty="0" smtClean="0"/>
              <a:t/>
            </a:r>
            <a:br>
              <a:rPr kumimoji="1" lang="en-US" altLang="ja-JP" dirty="0" smtClean="0"/>
            </a:br>
            <a:r>
              <a:rPr kumimoji="1" lang="ja-JP" altLang="en-US" dirty="0" smtClean="0"/>
              <a:t>なぜ、</a:t>
            </a:r>
            <a:r>
              <a:rPr kumimoji="1" lang="en-US" altLang="ja-JP" dirty="0" smtClean="0"/>
              <a:t>5</a:t>
            </a:r>
            <a:r>
              <a:rPr kumimoji="1" lang="ja-JP" altLang="en-US" dirty="0" smtClean="0"/>
              <a:t>モーメンツ？</a:t>
            </a:r>
            <a:endParaRPr kumimoji="1" lang="ja-JP" altLang="en-US" dirty="0"/>
          </a:p>
        </p:txBody>
      </p:sp>
      <p:sp>
        <p:nvSpPr>
          <p:cNvPr id="3" name="サブタイトル 2"/>
          <p:cNvSpPr>
            <a:spLocks noGrp="1"/>
          </p:cNvSpPr>
          <p:nvPr>
            <p:ph type="subTitle" idx="1"/>
          </p:nvPr>
        </p:nvSpPr>
        <p:spPr/>
        <p:txBody>
          <a:bodyPr>
            <a:normAutofit lnSpcReduction="10000"/>
          </a:bodyPr>
          <a:lstStyle/>
          <a:p>
            <a:r>
              <a:rPr lang="en-US" altLang="ja-JP" dirty="0"/>
              <a:t>WHO guidelines on hand hygiene in health care </a:t>
            </a:r>
            <a:r>
              <a:rPr lang="en-US" altLang="ja-JP" dirty="0" smtClean="0"/>
              <a:t>2009</a:t>
            </a:r>
          </a:p>
          <a:p>
            <a:r>
              <a:rPr lang="en-US" altLang="ja-JP" dirty="0"/>
              <a:t>Slides for Education Sessions for Trainers, Observers and Health-care Workers (revised August 2009</a:t>
            </a:r>
            <a:r>
              <a:rPr lang="en-US" altLang="ja-JP" dirty="0" smtClean="0"/>
              <a:t>)</a:t>
            </a:r>
            <a:r>
              <a:rPr kumimoji="1" lang="ja-JP" altLang="en-US" dirty="0" smtClean="0"/>
              <a:t>より</a:t>
            </a:r>
            <a:endParaRPr kumimoji="1" lang="en-US" altLang="ja-JP" dirty="0" smtClean="0"/>
          </a:p>
          <a:p>
            <a:r>
              <a:rPr kumimoji="1" lang="en-US" altLang="ja-JP" dirty="0" smtClean="0"/>
              <a:t>(</a:t>
            </a:r>
            <a:r>
              <a:rPr kumimoji="1" lang="ja-JP" altLang="en-US" dirty="0" smtClean="0"/>
              <a:t>作成ゴージョージャパン</a:t>
            </a:r>
            <a:r>
              <a:rPr kumimoji="1" lang="en-US" altLang="ja-JP" dirty="0" smtClean="0"/>
              <a:t>2015</a:t>
            </a:r>
            <a:r>
              <a:rPr kumimoji="1" lang="ja-JP" altLang="en-US" dirty="0" smtClean="0"/>
              <a:t>）</a:t>
            </a:r>
            <a:endParaRPr kumimoji="1" lang="ja-JP" altLang="en-US" dirty="0"/>
          </a:p>
        </p:txBody>
      </p:sp>
    </p:spTree>
    <p:extLst>
      <p:ext uri="{BB962C8B-B14F-4D97-AF65-F5344CB8AC3E}">
        <p14:creationId xmlns:p14="http://schemas.microsoft.com/office/powerpoint/2010/main" val="3059619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3" descr="figure2"/>
          <p:cNvPicPr>
            <a:picLocks noChangeAspect="1" noChangeArrowheads="1"/>
          </p:cNvPicPr>
          <p:nvPr/>
        </p:nvPicPr>
        <p:blipFill>
          <a:blip r:embed="rId3">
            <a:lum contrast="12000"/>
            <a:extLst>
              <a:ext uri="{28A0092B-C50C-407E-A947-70E740481C1C}">
                <a14:useLocalDpi xmlns:a14="http://schemas.microsoft.com/office/drawing/2010/main" val="0"/>
              </a:ext>
            </a:extLst>
          </a:blip>
          <a:srcRect r="9041"/>
          <a:stretch>
            <a:fillRect/>
          </a:stretch>
        </p:blipFill>
        <p:spPr bwMode="auto">
          <a:xfrm>
            <a:off x="5965826" y="2074864"/>
            <a:ext cx="4702175"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Rectangle 14"/>
          <p:cNvSpPr>
            <a:spLocks noGrp="1" noChangeArrowheads="1"/>
          </p:cNvSpPr>
          <p:nvPr>
            <p:ph type="title"/>
          </p:nvPr>
        </p:nvSpPr>
        <p:spPr>
          <a:xfrm>
            <a:off x="373526" y="476378"/>
            <a:ext cx="8315325" cy="558800"/>
          </a:xfrm>
        </p:spPr>
        <p:txBody>
          <a:bodyPr>
            <a:noAutofit/>
          </a:bodyPr>
          <a:lstStyle/>
          <a:p>
            <a:pPr eaLnBrk="1" hangingPunct="1"/>
            <a:r>
              <a:rPr lang="ja-JP" altLang="en-US" sz="3200" b="1" dirty="0" smtClean="0">
                <a:solidFill>
                  <a:schemeClr val="accent1">
                    <a:lumMod val="75000"/>
                  </a:schemeClr>
                </a:solidFill>
                <a:ea typeface="ＭＳ Ｐゴシック" panose="020B0600070205080204" pitchFamily="50" charset="-128"/>
              </a:rPr>
              <a:t>いま、あなたの手には何個菌がいるでしょう？</a:t>
            </a:r>
            <a:endParaRPr lang="en-GB" altLang="ja-JP" sz="3200" b="1" dirty="0">
              <a:solidFill>
                <a:schemeClr val="accent1">
                  <a:lumMod val="75000"/>
                </a:schemeClr>
              </a:solidFill>
              <a:ea typeface="ＭＳ Ｐゴシック" panose="020B0600070205080204" pitchFamily="50" charset="-128"/>
            </a:endParaRPr>
          </a:p>
        </p:txBody>
      </p:sp>
      <p:sp>
        <p:nvSpPr>
          <p:cNvPr id="41988" name="Rectangle 15"/>
          <p:cNvSpPr>
            <a:spLocks noGrp="1" noChangeArrowheads="1"/>
          </p:cNvSpPr>
          <p:nvPr>
            <p:ph type="body" sz="half" idx="1"/>
          </p:nvPr>
        </p:nvSpPr>
        <p:spPr>
          <a:xfrm>
            <a:off x="534159" y="1705103"/>
            <a:ext cx="5131864" cy="3848101"/>
          </a:xfrm>
        </p:spPr>
        <p:txBody>
          <a:bodyPr>
            <a:normAutofit/>
          </a:bodyPr>
          <a:lstStyle/>
          <a:p>
            <a:pPr marL="0" indent="0" eaLnBrk="1" hangingPunct="1">
              <a:buNone/>
            </a:pPr>
            <a:endParaRPr lang="en-GB" altLang="ja-JP" sz="1400" dirty="0">
              <a:ea typeface="ＭＳ Ｐゴシック" panose="020B0600070205080204" pitchFamily="50" charset="-128"/>
            </a:endParaRPr>
          </a:p>
          <a:p>
            <a:pPr lvl="1" eaLnBrk="1" hangingPunct="1"/>
            <a:r>
              <a:rPr lang="ja-JP" altLang="en-US" sz="1800" dirty="0">
                <a:ea typeface="ＭＳ Ｐゴシック" panose="020B0600070205080204" pitchFamily="50" charset="-128"/>
              </a:rPr>
              <a:t>“クリーン”な処置（患者を抱え上げる、脈・血圧・体温を測定する）で、ナースの</a:t>
            </a:r>
            <a:r>
              <a:rPr lang="ja-JP" altLang="en-US" sz="1800" dirty="0" smtClean="0">
                <a:ea typeface="ＭＳ Ｐゴシック" panose="020B0600070205080204" pitchFamily="50" charset="-128"/>
              </a:rPr>
              <a:t>手指に、</a:t>
            </a:r>
            <a:r>
              <a:rPr lang="en-US" altLang="ja-JP" sz="1800" u="sng" dirty="0" smtClean="0">
                <a:solidFill>
                  <a:srgbClr val="FF0000"/>
                </a:solidFill>
                <a:ea typeface="ＭＳ Ｐゴシック" panose="020B0600070205080204" pitchFamily="50" charset="-128"/>
              </a:rPr>
              <a:t>100-1,000</a:t>
            </a:r>
            <a:r>
              <a:rPr lang="ja-JP" altLang="en-US" sz="1800" u="sng" dirty="0">
                <a:solidFill>
                  <a:srgbClr val="FF0000"/>
                </a:solidFill>
                <a:ea typeface="ＭＳ Ｐゴシック" panose="020B0600070205080204" pitchFamily="50" charset="-128"/>
              </a:rPr>
              <a:t>個</a:t>
            </a:r>
            <a:r>
              <a:rPr lang="ja-JP" altLang="en-US" sz="1800" dirty="0">
                <a:ea typeface="ＭＳ Ｐゴシック" panose="020B0600070205080204" pitchFamily="50" charset="-128"/>
              </a:rPr>
              <a:t>（</a:t>
            </a:r>
            <a:r>
              <a:rPr lang="en-US" altLang="ja-JP" sz="1800" dirty="0">
                <a:ea typeface="ＭＳ Ｐゴシック" panose="020B0600070205080204" pitchFamily="50" charset="-128"/>
              </a:rPr>
              <a:t>CFU</a:t>
            </a:r>
            <a:r>
              <a:rPr lang="ja-JP" altLang="en-US" sz="1800" dirty="0">
                <a:ea typeface="ＭＳ Ｐゴシック" panose="020B0600070205080204" pitchFamily="50" charset="-128"/>
              </a:rPr>
              <a:t>）の</a:t>
            </a:r>
            <a:r>
              <a:rPr lang="ja-JP" altLang="en-US" sz="1800" i="1" dirty="0">
                <a:ea typeface="ＭＳ Ｐゴシック" panose="020B0600070205080204" pitchFamily="50" charset="-128"/>
              </a:rPr>
              <a:t>クレブジエラ</a:t>
            </a:r>
            <a:r>
              <a:rPr lang="ja-JP" altLang="en-US" sz="1800" dirty="0">
                <a:ea typeface="ＭＳ Ｐゴシック" panose="020B0600070205080204" pitchFamily="50" charset="-128"/>
              </a:rPr>
              <a:t>属</a:t>
            </a:r>
            <a:r>
              <a:rPr lang="ja-JP" altLang="en-US" sz="1800" dirty="0" smtClean="0">
                <a:ea typeface="ＭＳ Ｐゴシック" panose="020B0600070205080204" pitchFamily="50" charset="-128"/>
              </a:rPr>
              <a:t>細菌が付着した。</a:t>
            </a:r>
            <a:endParaRPr lang="en-US" altLang="ja-JP" sz="1800" dirty="0" smtClean="0">
              <a:ea typeface="ＭＳ Ｐゴシック" panose="020B0600070205080204" pitchFamily="50" charset="-128"/>
            </a:endParaRPr>
          </a:p>
          <a:p>
            <a:pPr lvl="1" eaLnBrk="1" hangingPunct="1"/>
            <a:endParaRPr lang="en-GB" altLang="ja-JP" sz="1800" dirty="0">
              <a:ea typeface="ＭＳ Ｐゴシック" panose="020B0600070205080204" pitchFamily="50" charset="-128"/>
            </a:endParaRPr>
          </a:p>
          <a:p>
            <a:pPr lvl="1" eaLnBrk="1" hangingPunct="1"/>
            <a:r>
              <a:rPr lang="en-GB" altLang="ja-JP" sz="1800" dirty="0">
                <a:ea typeface="ＭＳ Ｐゴシック" panose="020B0600070205080204" pitchFamily="50" charset="-128"/>
              </a:rPr>
              <a:t>ICU</a:t>
            </a:r>
            <a:r>
              <a:rPr lang="ja-JP" altLang="en-US" sz="1800" dirty="0">
                <a:ea typeface="ＭＳ Ｐゴシック" panose="020B0600070205080204" pitchFamily="50" charset="-128"/>
              </a:rPr>
              <a:t>で働くナースの</a:t>
            </a:r>
            <a:r>
              <a:rPr lang="en-US" altLang="ja-JP" sz="1800" dirty="0">
                <a:ea typeface="ＭＳ Ｐゴシック" panose="020B0600070205080204" pitchFamily="50" charset="-128"/>
              </a:rPr>
              <a:t>15%</a:t>
            </a:r>
            <a:r>
              <a:rPr lang="ja-JP" altLang="en-US" sz="1800" dirty="0">
                <a:ea typeface="ＭＳ Ｐゴシック" panose="020B0600070205080204" pitchFamily="50" charset="-128"/>
              </a:rPr>
              <a:t>が、その手指に</a:t>
            </a:r>
            <a:r>
              <a:rPr lang="en-US" altLang="ja-JP" sz="1800" u="sng" dirty="0">
                <a:solidFill>
                  <a:srgbClr val="FF0000"/>
                </a:solidFill>
                <a:ea typeface="ＭＳ Ｐゴシック" panose="020B0600070205080204" pitchFamily="50" charset="-128"/>
              </a:rPr>
              <a:t>10,000</a:t>
            </a:r>
            <a:r>
              <a:rPr lang="ja-JP" altLang="en-US" sz="1800" u="sng" dirty="0">
                <a:solidFill>
                  <a:srgbClr val="FF0000"/>
                </a:solidFill>
                <a:ea typeface="ＭＳ Ｐゴシック" panose="020B0600070205080204" pitchFamily="50" charset="-128"/>
              </a:rPr>
              <a:t>個</a:t>
            </a:r>
            <a:r>
              <a:rPr lang="ja-JP" altLang="en-US" sz="1800" dirty="0">
                <a:ea typeface="ＭＳ Ｐゴシック" panose="020B0600070205080204" pitchFamily="50" charset="-128"/>
              </a:rPr>
              <a:t>（</a:t>
            </a:r>
            <a:r>
              <a:rPr lang="en-US" altLang="ja-JP" sz="1800" dirty="0">
                <a:ea typeface="ＭＳ Ｐゴシック" panose="020B0600070205080204" pitchFamily="50" charset="-128"/>
              </a:rPr>
              <a:t>CFU</a:t>
            </a:r>
            <a:r>
              <a:rPr lang="ja-JP" altLang="en-US" sz="1800" dirty="0">
                <a:ea typeface="ＭＳ Ｐゴシック" panose="020B0600070205080204" pitchFamily="50" charset="-128"/>
              </a:rPr>
              <a:t>） の黄色ブドウ球菌を付けて</a:t>
            </a:r>
            <a:r>
              <a:rPr lang="ja-JP" altLang="en-US" sz="1800" dirty="0" smtClean="0">
                <a:ea typeface="ＭＳ Ｐゴシック" panose="020B0600070205080204" pitchFamily="50" charset="-128"/>
              </a:rPr>
              <a:t>いた。</a:t>
            </a:r>
            <a:endParaRPr lang="en-US" altLang="ja-JP" sz="1800" dirty="0">
              <a:ea typeface="ＭＳ Ｐゴシック" panose="020B0600070205080204" pitchFamily="50" charset="-128"/>
            </a:endParaRPr>
          </a:p>
          <a:p>
            <a:pPr lvl="1" eaLnBrk="1" hangingPunct="1"/>
            <a:endParaRPr lang="en-US" altLang="ja-JP" sz="1800" dirty="0">
              <a:ea typeface="ＭＳ Ｐゴシック" panose="020B0600070205080204" pitchFamily="50" charset="-128"/>
            </a:endParaRPr>
          </a:p>
          <a:p>
            <a:pPr lvl="1" eaLnBrk="1" hangingPunct="1"/>
            <a:r>
              <a:rPr lang="ja-JP" altLang="en-US" sz="1800" dirty="0">
                <a:ea typeface="ＭＳ Ｐゴシック" panose="020B0600070205080204" pitchFamily="50" charset="-128"/>
              </a:rPr>
              <a:t>一般的な医療施設で、</a:t>
            </a:r>
            <a:r>
              <a:rPr lang="en-US" altLang="ja-JP" sz="1800" dirty="0">
                <a:ea typeface="ＭＳ Ｐゴシック" panose="020B0600070205080204" pitchFamily="50" charset="-128"/>
              </a:rPr>
              <a:t>29%</a:t>
            </a:r>
            <a:r>
              <a:rPr lang="ja-JP" altLang="en-US" sz="1800" dirty="0">
                <a:ea typeface="ＭＳ Ｐゴシック" panose="020B0600070205080204" pitchFamily="50" charset="-128"/>
              </a:rPr>
              <a:t>のナースの手に黄色ブドウ球菌が（平均数：</a:t>
            </a:r>
            <a:r>
              <a:rPr lang="en-US" altLang="ja-JP" sz="1800" dirty="0">
                <a:ea typeface="ＭＳ Ｐゴシック" panose="020B0600070205080204" pitchFamily="50" charset="-128"/>
              </a:rPr>
              <a:t> </a:t>
            </a:r>
            <a:r>
              <a:rPr lang="en-US" altLang="ja-JP" sz="1800" u="sng" dirty="0">
                <a:solidFill>
                  <a:srgbClr val="FF0000"/>
                </a:solidFill>
                <a:ea typeface="ＭＳ Ｐゴシック" panose="020B0600070205080204" pitchFamily="50" charset="-128"/>
              </a:rPr>
              <a:t>3,800 </a:t>
            </a:r>
            <a:r>
              <a:rPr lang="en-US" altLang="ja-JP" sz="1800" dirty="0">
                <a:ea typeface="ＭＳ Ｐゴシック" panose="020B0600070205080204" pitchFamily="50" charset="-128"/>
              </a:rPr>
              <a:t>CFU</a:t>
            </a:r>
            <a:r>
              <a:rPr lang="ja-JP" altLang="en-US" sz="1800" dirty="0">
                <a:ea typeface="ＭＳ Ｐゴシック" panose="020B0600070205080204" pitchFamily="50" charset="-128"/>
              </a:rPr>
              <a:t>） 、</a:t>
            </a:r>
            <a:r>
              <a:rPr lang="en-US" altLang="ja-JP" sz="1800" dirty="0">
                <a:ea typeface="ＭＳ Ｐゴシック" panose="020B0600070205080204" pitchFamily="50" charset="-128"/>
              </a:rPr>
              <a:t>17-30%</a:t>
            </a:r>
            <a:r>
              <a:rPr lang="ja-JP" altLang="en-US" sz="1800" dirty="0">
                <a:ea typeface="ＭＳ Ｐゴシック" panose="020B0600070205080204" pitchFamily="50" charset="-128"/>
              </a:rPr>
              <a:t>にグラム陰性細菌が（平均数：</a:t>
            </a:r>
            <a:r>
              <a:rPr lang="en-US" altLang="ja-JP" sz="1800" dirty="0">
                <a:ea typeface="ＭＳ Ｐゴシック" panose="020B0600070205080204" pitchFamily="50" charset="-128"/>
              </a:rPr>
              <a:t> </a:t>
            </a:r>
            <a:r>
              <a:rPr lang="en-US" altLang="ja-JP" sz="1800" u="sng" dirty="0">
                <a:solidFill>
                  <a:srgbClr val="FF0000"/>
                </a:solidFill>
                <a:ea typeface="ＭＳ Ｐゴシック" panose="020B0600070205080204" pitchFamily="50" charset="-128"/>
              </a:rPr>
              <a:t>3,400 – 38,000 </a:t>
            </a:r>
            <a:r>
              <a:rPr lang="en-US" altLang="ja-JP" sz="1800" dirty="0">
                <a:ea typeface="ＭＳ Ｐゴシック" panose="020B0600070205080204" pitchFamily="50" charset="-128"/>
              </a:rPr>
              <a:t>CFU</a:t>
            </a:r>
            <a:r>
              <a:rPr lang="ja-JP" altLang="en-US" sz="1800" dirty="0">
                <a:ea typeface="ＭＳ Ｐゴシック" panose="020B0600070205080204" pitchFamily="50" charset="-128"/>
              </a:rPr>
              <a:t>） 付着して</a:t>
            </a:r>
            <a:r>
              <a:rPr lang="ja-JP" altLang="en-US" sz="1800" dirty="0" smtClean="0">
                <a:ea typeface="ＭＳ Ｐゴシック" panose="020B0600070205080204" pitchFamily="50" charset="-128"/>
              </a:rPr>
              <a:t>いた。</a:t>
            </a:r>
            <a:endParaRPr lang="en-US" altLang="ja-JP" sz="1800" dirty="0">
              <a:ea typeface="ＭＳ Ｐゴシック" panose="020B0600070205080204" pitchFamily="50" charset="-128"/>
            </a:endParaRPr>
          </a:p>
        </p:txBody>
      </p:sp>
      <p:sp>
        <p:nvSpPr>
          <p:cNvPr id="41989" name="Text Box 2"/>
          <p:cNvSpPr txBox="1">
            <a:spLocks noChangeArrowheads="1"/>
          </p:cNvSpPr>
          <p:nvPr/>
        </p:nvSpPr>
        <p:spPr bwMode="auto">
          <a:xfrm>
            <a:off x="1703389" y="4210051"/>
            <a:ext cx="8785225" cy="8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5000"/>
              </a:spcBef>
              <a:buClr>
                <a:schemeClr val="accent1"/>
              </a:buClr>
              <a:buFont typeface="Arial" panose="020B0604020202020204" pitchFamily="34" charset="0"/>
              <a:defRPr sz="2400">
                <a:solidFill>
                  <a:schemeClr val="tx1"/>
                </a:solidFill>
                <a:latin typeface="Arial" panose="020B0604020202020204" pitchFamily="34" charset="0"/>
              </a:defRPr>
            </a:lvl1pPr>
            <a:lvl2pPr marL="914400"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2pPr>
            <a:lvl3pPr marL="1371600"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3pPr>
            <a:lvl4pPr marL="1828800"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286000"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5pPr>
            <a:lvl6pPr marL="27432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6pPr>
            <a:lvl7pPr marL="32004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7pPr>
            <a:lvl8pPr marL="36576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8pPr>
            <a:lvl9pPr marL="41148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9pPr>
          </a:lstStyle>
          <a:p>
            <a:pPr>
              <a:lnSpc>
                <a:spcPct val="95000"/>
              </a:lnSpc>
              <a:spcBef>
                <a:spcPct val="20000"/>
              </a:spcBef>
              <a:buClr>
                <a:srgbClr val="3333CC"/>
              </a:buClr>
              <a:buFont typeface="Monotype Sorts" pitchFamily="2" charset="2"/>
              <a:buChar char="n"/>
            </a:pPr>
            <a:endParaRPr lang="it-IT" altLang="ja-JP">
              <a:ea typeface="ＭＳ Ｐゴシック" panose="020B0600070205080204" pitchFamily="50" charset="-128"/>
            </a:endParaRPr>
          </a:p>
          <a:p>
            <a:pPr>
              <a:spcBef>
                <a:spcPct val="0"/>
              </a:spcBef>
              <a:buClrTx/>
              <a:buFontTx/>
              <a:buNone/>
            </a:pPr>
            <a:endParaRPr lang="it-IT" altLang="ja-JP" i="1">
              <a:ea typeface="ＭＳ Ｐゴシック" panose="020B0600070205080204" pitchFamily="50" charset="-128"/>
            </a:endParaRPr>
          </a:p>
        </p:txBody>
      </p:sp>
      <p:sp>
        <p:nvSpPr>
          <p:cNvPr id="41991" name="Text Box 17"/>
          <p:cNvSpPr txBox="1">
            <a:spLocks noChangeArrowheads="1"/>
          </p:cNvSpPr>
          <p:nvPr/>
        </p:nvSpPr>
        <p:spPr bwMode="auto">
          <a:xfrm>
            <a:off x="2627886" y="6057143"/>
            <a:ext cx="83169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b">
            <a:spAutoFit/>
          </a:bodyPr>
          <a:lstStyle>
            <a:lvl1pPr>
              <a:spcBef>
                <a:spcPct val="25000"/>
              </a:spcBef>
              <a:buClr>
                <a:schemeClr val="accent1"/>
              </a:buClr>
              <a:buFont typeface="Arial" panose="020B0604020202020204" pitchFamily="34" charset="0"/>
              <a:defRPr sz="2400">
                <a:solidFill>
                  <a:schemeClr val="tx1"/>
                </a:solidFill>
                <a:latin typeface="Arial" panose="020B0604020202020204" pitchFamily="34" charset="0"/>
              </a:defRPr>
            </a:lvl1pPr>
            <a:lvl2pPr marL="998538"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2pPr>
            <a:lvl3pPr marL="1635125"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3pPr>
            <a:lvl4pPr marL="2271713"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908300"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5pPr>
            <a:lvl6pPr marL="33655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6pPr>
            <a:lvl7pPr marL="38227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7pPr>
            <a:lvl8pPr marL="42799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8pPr>
            <a:lvl9pPr marL="47371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9pPr>
          </a:lstStyle>
          <a:p>
            <a:pPr eaLnBrk="1" hangingPunct="1">
              <a:spcBef>
                <a:spcPct val="0"/>
              </a:spcBef>
              <a:buClrTx/>
              <a:buFontTx/>
              <a:buNone/>
            </a:pPr>
            <a:r>
              <a:rPr lang="fr-FR" altLang="ja-JP" sz="1200" dirty="0">
                <a:ea typeface="ＭＳ Ｐゴシック" panose="020B0600070205080204" pitchFamily="50" charset="-128"/>
              </a:rPr>
              <a:t>Pittet D et al. </a:t>
            </a:r>
            <a:r>
              <a:rPr lang="fr-FR" altLang="ja-JP" sz="1200" i="1" dirty="0">
                <a:ea typeface="ＭＳ Ｐゴシック" panose="020B0600070205080204" pitchFamily="50" charset="-128"/>
              </a:rPr>
              <a:t>The Lancet Infect Dis</a:t>
            </a:r>
            <a:r>
              <a:rPr lang="fr-FR" altLang="ja-JP" sz="1200" dirty="0">
                <a:ea typeface="ＭＳ Ｐゴシック" panose="020B0600070205080204" pitchFamily="50" charset="-128"/>
              </a:rPr>
              <a:t> 2006</a:t>
            </a:r>
          </a:p>
        </p:txBody>
      </p:sp>
    </p:spTree>
    <p:extLst>
      <p:ext uri="{BB962C8B-B14F-4D97-AF65-F5344CB8AC3E}">
        <p14:creationId xmlns:p14="http://schemas.microsoft.com/office/powerpoint/2010/main" val="15962602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3" descr="figure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7139" y="2894014"/>
            <a:ext cx="2668587" cy="284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5" name="Picture 4" descr="figure3b"/>
          <p:cNvPicPr>
            <a:picLocks noChangeAspect="1" noChangeArrowheads="1"/>
          </p:cNvPicPr>
          <p:nvPr/>
        </p:nvPicPr>
        <p:blipFill>
          <a:blip r:embed="rId4">
            <a:extLst>
              <a:ext uri="{28A0092B-C50C-407E-A947-70E740481C1C}">
                <a14:useLocalDpi xmlns:a14="http://schemas.microsoft.com/office/drawing/2010/main" val="0"/>
              </a:ext>
            </a:extLst>
          </a:blip>
          <a:srcRect b="5119"/>
          <a:stretch>
            <a:fillRect/>
          </a:stretch>
        </p:blipFill>
        <p:spPr bwMode="auto">
          <a:xfrm>
            <a:off x="5848350" y="2822576"/>
            <a:ext cx="3905250" cy="277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Text Box 6"/>
          <p:cNvSpPr txBox="1">
            <a:spLocks noChangeArrowheads="1"/>
          </p:cNvSpPr>
          <p:nvPr/>
        </p:nvSpPr>
        <p:spPr bwMode="auto">
          <a:xfrm>
            <a:off x="1755775" y="3592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t-IT" altLang="ja-JP">
              <a:ea typeface="ＭＳ Ｐゴシック" panose="020B0600070205080204" pitchFamily="50" charset="-128"/>
            </a:endParaRPr>
          </a:p>
        </p:txBody>
      </p:sp>
      <p:sp>
        <p:nvSpPr>
          <p:cNvPr id="65542" name="Rectangle 16"/>
          <p:cNvSpPr>
            <a:spLocks noGrp="1" noChangeArrowheads="1"/>
          </p:cNvSpPr>
          <p:nvPr>
            <p:ph type="body" sz="half" idx="1"/>
          </p:nvPr>
        </p:nvSpPr>
        <p:spPr>
          <a:xfrm>
            <a:off x="1755776" y="1335505"/>
            <a:ext cx="8315325" cy="1699796"/>
          </a:xfrm>
        </p:spPr>
        <p:txBody>
          <a:bodyPr>
            <a:normAutofit lnSpcReduction="10000"/>
          </a:bodyPr>
          <a:lstStyle/>
          <a:p>
            <a:pPr marL="457200" lvl="1" indent="0" eaLnBrk="1" hangingPunct="1">
              <a:buNone/>
              <a:defRPr/>
            </a:pPr>
            <a:endParaRPr lang="en-US" altLang="ja-JP" sz="1800" dirty="0">
              <a:ea typeface="ＭＳ Ｐゴシック" panose="020B0600070205080204" pitchFamily="50" charset="-128"/>
            </a:endParaRPr>
          </a:p>
          <a:p>
            <a:pPr lvl="1" eaLnBrk="1" hangingPunct="1">
              <a:defRPr/>
            </a:pPr>
            <a:r>
              <a:rPr lang="ja-JP" altLang="en-US" sz="1800" dirty="0">
                <a:ea typeface="ＭＳ Ｐゴシック" panose="020B0600070205080204" pitchFamily="50" charset="-128"/>
              </a:rPr>
              <a:t>患者や汚染した環境と接触したのち、病原菌が医療者の手指上で生存できる期間</a:t>
            </a:r>
            <a:r>
              <a:rPr lang="ja-JP" altLang="en-US" sz="1800" dirty="0" smtClean="0">
                <a:ea typeface="ＭＳ Ｐゴシック" panose="020B0600070205080204" pitchFamily="50" charset="-128"/>
              </a:rPr>
              <a:t>は</a:t>
            </a:r>
            <a:r>
              <a:rPr lang="en-US" altLang="ja-JP" sz="1800" dirty="0" smtClean="0">
                <a:ea typeface="ＭＳ Ｐゴシック" panose="020B0600070205080204" pitchFamily="50" charset="-128"/>
              </a:rPr>
              <a:t>2</a:t>
            </a:r>
            <a:r>
              <a:rPr lang="ja-JP" altLang="en-US" sz="1800" dirty="0" smtClean="0">
                <a:ea typeface="ＭＳ Ｐゴシック" panose="020B0600070205080204" pitchFamily="50" charset="-128"/>
              </a:rPr>
              <a:t>分～</a:t>
            </a:r>
            <a:r>
              <a:rPr lang="en-US" altLang="ja-JP" sz="1800" dirty="0" smtClean="0">
                <a:ea typeface="ＭＳ Ｐゴシック" panose="020B0600070205080204" pitchFamily="50" charset="-128"/>
              </a:rPr>
              <a:t> </a:t>
            </a:r>
            <a:r>
              <a:rPr lang="en-US" altLang="ja-JP" sz="1800" dirty="0">
                <a:ea typeface="ＭＳ Ｐゴシック" panose="020B0600070205080204" pitchFamily="50" charset="-128"/>
              </a:rPr>
              <a:t>60</a:t>
            </a:r>
            <a:r>
              <a:rPr lang="ja-JP" altLang="en-US" sz="1800" dirty="0" smtClean="0">
                <a:ea typeface="ＭＳ Ｐゴシック" panose="020B0600070205080204" pitchFamily="50" charset="-128"/>
              </a:rPr>
              <a:t>分。</a:t>
            </a:r>
            <a:endParaRPr lang="en-US" altLang="ja-JP" sz="1800" dirty="0">
              <a:ea typeface="ＭＳ Ｐゴシック" panose="020B0600070205080204" pitchFamily="50" charset="-128"/>
            </a:endParaRPr>
          </a:p>
          <a:p>
            <a:pPr marL="1588" lvl="1" indent="0">
              <a:buNone/>
              <a:defRPr/>
            </a:pPr>
            <a:endParaRPr lang="en-GB" altLang="ja-JP" sz="1400" dirty="0">
              <a:ea typeface="ＭＳ Ｐゴシック" panose="020B0600070205080204" pitchFamily="50" charset="-128"/>
            </a:endParaRPr>
          </a:p>
          <a:p>
            <a:pPr lvl="1" eaLnBrk="1" hangingPunct="1">
              <a:defRPr/>
            </a:pPr>
            <a:r>
              <a:rPr lang="ja-JP" altLang="en-US" sz="1800" dirty="0">
                <a:ea typeface="ＭＳ Ｐゴシック" panose="020B0600070205080204" pitchFamily="50" charset="-128"/>
              </a:rPr>
              <a:t>手指衛生動作をしないでおくと、ケアの時間が長ければ長いほど</a:t>
            </a:r>
            <a:r>
              <a:rPr lang="ja-JP" altLang="en-US" sz="1800" dirty="0" smtClean="0">
                <a:ea typeface="ＭＳ Ｐゴシック" panose="020B0600070205080204" pitchFamily="50" charset="-128"/>
              </a:rPr>
              <a:t>、細菌は増殖していく（</a:t>
            </a:r>
            <a:r>
              <a:rPr lang="en-US" altLang="ja-JP" sz="1800" dirty="0" smtClean="0">
                <a:ea typeface="ＭＳ Ｐゴシック" panose="020B0600070205080204" pitchFamily="50" charset="-128"/>
              </a:rPr>
              <a:t>37</a:t>
            </a:r>
            <a:r>
              <a:rPr lang="ja-JP" altLang="en-US" sz="1800" dirty="0" smtClean="0">
                <a:ea typeface="ＭＳ Ｐゴシック" panose="020B0600070205080204" pitchFamily="50" charset="-128"/>
              </a:rPr>
              <a:t>度</a:t>
            </a:r>
            <a:r>
              <a:rPr lang="en-US" altLang="ja-JP" sz="1800" dirty="0" smtClean="0">
                <a:ea typeface="ＭＳ Ｐゴシック" panose="020B0600070205080204" pitchFamily="50" charset="-128"/>
              </a:rPr>
              <a:t>20</a:t>
            </a:r>
            <a:r>
              <a:rPr lang="ja-JP" altLang="en-US" sz="1800" dirty="0" smtClean="0">
                <a:ea typeface="ＭＳ Ｐゴシック" panose="020B0600070205080204" pitchFamily="50" charset="-128"/>
              </a:rPr>
              <a:t>分で大腸菌は</a:t>
            </a:r>
            <a:r>
              <a:rPr lang="en-US" altLang="ja-JP" sz="1800" dirty="0" smtClean="0">
                <a:ea typeface="ＭＳ Ｐゴシック" panose="020B0600070205080204" pitchFamily="50" charset="-128"/>
              </a:rPr>
              <a:t>2</a:t>
            </a:r>
            <a:r>
              <a:rPr lang="ja-JP" altLang="en-US" sz="1800" dirty="0" smtClean="0">
                <a:ea typeface="ＭＳ Ｐゴシック" panose="020B0600070205080204" pitchFamily="50" charset="-128"/>
              </a:rPr>
              <a:t>倍に増える）。</a:t>
            </a:r>
            <a:endParaRPr lang="en-US" altLang="ja-JP" sz="1800" dirty="0">
              <a:ea typeface="ＭＳ Ｐゴシック" panose="020B0600070205080204" pitchFamily="50" charset="-128"/>
            </a:endParaRPr>
          </a:p>
        </p:txBody>
      </p:sp>
      <p:sp>
        <p:nvSpPr>
          <p:cNvPr id="44038" name="Line 19"/>
          <p:cNvSpPr>
            <a:spLocks noChangeShapeType="1"/>
          </p:cNvSpPr>
          <p:nvPr/>
        </p:nvSpPr>
        <p:spPr bwMode="auto">
          <a:xfrm>
            <a:off x="5341939" y="4135438"/>
            <a:ext cx="1501775" cy="0"/>
          </a:xfrm>
          <a:prstGeom prst="line">
            <a:avLst/>
          </a:prstGeom>
          <a:noFill/>
          <a:ln w="127000">
            <a:solidFill>
              <a:schemeClr val="accent1"/>
            </a:solidFill>
            <a:round/>
            <a:headEnd/>
            <a:tailEnd type="arrow"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039" name="Text Box 20"/>
          <p:cNvSpPr txBox="1">
            <a:spLocks noChangeArrowheads="1"/>
          </p:cNvSpPr>
          <p:nvPr/>
        </p:nvSpPr>
        <p:spPr bwMode="auto">
          <a:xfrm>
            <a:off x="1938338" y="5684839"/>
            <a:ext cx="83169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b">
            <a:spAutoFit/>
          </a:bodyPr>
          <a:lstStyle>
            <a:lvl1pPr>
              <a:spcBef>
                <a:spcPct val="25000"/>
              </a:spcBef>
              <a:buClr>
                <a:schemeClr val="accent1"/>
              </a:buClr>
              <a:buFont typeface="Arial" panose="020B0604020202020204" pitchFamily="34" charset="0"/>
              <a:defRPr sz="2400">
                <a:solidFill>
                  <a:schemeClr val="tx1"/>
                </a:solidFill>
                <a:latin typeface="Arial" panose="020B0604020202020204" pitchFamily="34" charset="0"/>
              </a:defRPr>
            </a:lvl1pPr>
            <a:lvl2pPr marL="998538"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2pPr>
            <a:lvl3pPr marL="1635125"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3pPr>
            <a:lvl4pPr marL="2271713"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908300"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5pPr>
            <a:lvl6pPr marL="33655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6pPr>
            <a:lvl7pPr marL="38227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7pPr>
            <a:lvl8pPr marL="42799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8pPr>
            <a:lvl9pPr marL="47371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9pPr>
          </a:lstStyle>
          <a:p>
            <a:pPr eaLnBrk="1" hangingPunct="1">
              <a:spcBef>
                <a:spcPct val="0"/>
              </a:spcBef>
              <a:buClrTx/>
              <a:buFontTx/>
              <a:buNone/>
            </a:pPr>
            <a:r>
              <a:rPr lang="fr-FR" altLang="ja-JP" sz="1200">
                <a:ea typeface="ＭＳ Ｐゴシック" panose="020B0600070205080204" pitchFamily="50" charset="-128"/>
              </a:rPr>
              <a:t>Pittet D et al. </a:t>
            </a:r>
            <a:r>
              <a:rPr lang="fr-FR" altLang="ja-JP" sz="1200" i="1">
                <a:ea typeface="ＭＳ Ｐゴシック" panose="020B0600070205080204" pitchFamily="50" charset="-128"/>
              </a:rPr>
              <a:t>The Lancet Infect Dis</a:t>
            </a:r>
            <a:r>
              <a:rPr lang="fr-FR" altLang="ja-JP" sz="1200">
                <a:ea typeface="ＭＳ Ｐゴシック" panose="020B0600070205080204" pitchFamily="50" charset="-128"/>
              </a:rPr>
              <a:t> 2006</a:t>
            </a:r>
          </a:p>
        </p:txBody>
      </p:sp>
      <p:sp>
        <p:nvSpPr>
          <p:cNvPr id="44040" name="Rectangle 14"/>
          <p:cNvSpPr>
            <a:spLocks noGrp="1" noChangeArrowheads="1"/>
          </p:cNvSpPr>
          <p:nvPr>
            <p:ph type="title"/>
          </p:nvPr>
        </p:nvSpPr>
        <p:spPr>
          <a:xfrm>
            <a:off x="328873" y="422693"/>
            <a:ext cx="9594616" cy="758825"/>
          </a:xfrm>
        </p:spPr>
        <p:txBody>
          <a:bodyPr>
            <a:noAutofit/>
          </a:bodyPr>
          <a:lstStyle/>
          <a:p>
            <a:pPr eaLnBrk="1" hangingPunct="1"/>
            <a:r>
              <a:rPr lang="ja-JP" altLang="en-US" sz="3200" dirty="0" smtClean="0">
                <a:solidFill>
                  <a:schemeClr val="accent1">
                    <a:lumMod val="75000"/>
                  </a:schemeClr>
                </a:solidFill>
                <a:ea typeface="ＭＳ Ｐゴシック" panose="020B0600070205080204" pitchFamily="50" charset="-128"/>
              </a:rPr>
              <a:t>最後にアルコール消毒してから何分経っていますか？</a:t>
            </a:r>
            <a:endParaRPr lang="en-GB" altLang="ja-JP" sz="3200" dirty="0">
              <a:solidFill>
                <a:schemeClr val="accent1">
                  <a:lumMod val="75000"/>
                </a:schemeClr>
              </a:solidFill>
              <a:ea typeface="ＭＳ Ｐゴシック" panose="020B0600070205080204" pitchFamily="50" charset="-128"/>
            </a:endParaRPr>
          </a:p>
        </p:txBody>
      </p:sp>
    </p:spTree>
    <p:extLst>
      <p:ext uri="{BB962C8B-B14F-4D97-AF65-F5344CB8AC3E}">
        <p14:creationId xmlns:p14="http://schemas.microsoft.com/office/powerpoint/2010/main" val="323237602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1774825" y="4149726"/>
            <a:ext cx="8713788"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5600" indent="-355600">
              <a:spcBef>
                <a:spcPct val="25000"/>
              </a:spcBef>
              <a:buClr>
                <a:schemeClr val="accent1"/>
              </a:buClr>
              <a:buFont typeface="Arial" panose="020B0604020202020204" pitchFamily="34" charset="0"/>
              <a:defRPr sz="2400">
                <a:solidFill>
                  <a:schemeClr val="tx1"/>
                </a:solidFill>
                <a:latin typeface="Arial" panose="020B0604020202020204" pitchFamily="34" charset="0"/>
              </a:defRPr>
            </a:lvl1pPr>
            <a:lvl2pPr marL="1081088"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2pPr>
            <a:lvl3pPr marL="1717675"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3pPr>
            <a:lvl4pPr marL="2354263"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990850"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5pPr>
            <a:lvl6pPr marL="344805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6pPr>
            <a:lvl7pPr marL="390525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7pPr>
            <a:lvl8pPr marL="436245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8pPr>
            <a:lvl9pPr marL="481965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9pPr>
          </a:lstStyle>
          <a:p>
            <a:pPr>
              <a:spcBef>
                <a:spcPct val="0"/>
              </a:spcBef>
              <a:buClrTx/>
              <a:buFontTx/>
              <a:buNone/>
            </a:pPr>
            <a:r>
              <a:rPr lang="en-GB" altLang="ja-JP">
                <a:solidFill>
                  <a:schemeClr val="accent2"/>
                </a:solidFill>
                <a:ea typeface="ＭＳ Ｐゴシック" panose="020B0600070205080204" pitchFamily="50" charset="-128"/>
              </a:rPr>
              <a:t> </a:t>
            </a:r>
            <a:endParaRPr lang="en-GB" altLang="ja-JP" b="1">
              <a:solidFill>
                <a:schemeClr val="accent2"/>
              </a:solidFill>
              <a:ea typeface="ＭＳ Ｐゴシック" panose="020B0600070205080204" pitchFamily="50" charset="-128"/>
            </a:endParaRPr>
          </a:p>
          <a:p>
            <a:pPr>
              <a:lnSpc>
                <a:spcPct val="95000"/>
              </a:lnSpc>
              <a:spcBef>
                <a:spcPct val="20000"/>
              </a:spcBef>
              <a:buClr>
                <a:srgbClr val="3333CC"/>
              </a:buClr>
              <a:buFont typeface="Monotype Sorts" pitchFamily="2" charset="2"/>
              <a:buChar char="n"/>
            </a:pPr>
            <a:endParaRPr lang="it-IT" altLang="ja-JP">
              <a:solidFill>
                <a:schemeClr val="accent2"/>
              </a:solidFill>
              <a:ea typeface="ＭＳ Ｐゴシック" panose="020B0600070205080204" pitchFamily="50" charset="-128"/>
            </a:endParaRPr>
          </a:p>
          <a:p>
            <a:pPr>
              <a:spcBef>
                <a:spcPct val="0"/>
              </a:spcBef>
              <a:buClrTx/>
              <a:buFontTx/>
              <a:buNone/>
            </a:pPr>
            <a:endParaRPr lang="it-IT" altLang="ja-JP" i="1">
              <a:ea typeface="ＭＳ Ｐゴシック" panose="020B0600070205080204" pitchFamily="50" charset="-128"/>
            </a:endParaRPr>
          </a:p>
        </p:txBody>
      </p:sp>
      <p:pic>
        <p:nvPicPr>
          <p:cNvPr id="46083" name="Picture 5" descr="step 4"/>
          <p:cNvPicPr>
            <a:picLocks noChangeAspect="1" noChangeArrowheads="1"/>
          </p:cNvPicPr>
          <p:nvPr/>
        </p:nvPicPr>
        <p:blipFill>
          <a:blip r:embed="rId3">
            <a:extLst>
              <a:ext uri="{28A0092B-C50C-407E-A947-70E740481C1C}">
                <a14:useLocalDpi xmlns:a14="http://schemas.microsoft.com/office/drawing/2010/main" val="0"/>
              </a:ext>
            </a:extLst>
          </a:blip>
          <a:srcRect l="2982" t="3059" r="8943"/>
          <a:stretch>
            <a:fillRect/>
          </a:stretch>
        </p:blipFill>
        <p:spPr bwMode="auto">
          <a:xfrm>
            <a:off x="7134092" y="2483934"/>
            <a:ext cx="4478952" cy="3603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14"/>
          <p:cNvSpPr>
            <a:spLocks noGrp="1" noChangeArrowheads="1"/>
          </p:cNvSpPr>
          <p:nvPr>
            <p:ph type="title"/>
          </p:nvPr>
        </p:nvSpPr>
        <p:spPr>
          <a:xfrm>
            <a:off x="388831" y="404895"/>
            <a:ext cx="11224213" cy="871538"/>
          </a:xfrm>
        </p:spPr>
        <p:txBody>
          <a:bodyPr>
            <a:noAutofit/>
          </a:bodyPr>
          <a:lstStyle/>
          <a:p>
            <a:pPr eaLnBrk="1" hangingPunct="1"/>
            <a:r>
              <a:rPr lang="ja-JP" altLang="en-US" sz="3200" b="1" dirty="0" smtClean="0">
                <a:solidFill>
                  <a:schemeClr val="accent1">
                    <a:lumMod val="75000"/>
                  </a:schemeClr>
                </a:solidFill>
                <a:ea typeface="ＭＳ Ｐゴシック" panose="020B0600070205080204" pitchFamily="50" charset="-128"/>
              </a:rPr>
              <a:t>その手洗いで、手指の菌数は何分の一になったと思いますか？</a:t>
            </a:r>
            <a:endParaRPr lang="en-GB" altLang="ja-JP" sz="3200" b="1" dirty="0">
              <a:solidFill>
                <a:schemeClr val="accent1">
                  <a:lumMod val="75000"/>
                </a:schemeClr>
              </a:solidFill>
              <a:ea typeface="ＭＳ Ｐゴシック" panose="020B0600070205080204" pitchFamily="50" charset="-128"/>
            </a:endParaRPr>
          </a:p>
        </p:txBody>
      </p:sp>
      <p:grpSp>
        <p:nvGrpSpPr>
          <p:cNvPr id="10" name="Group 105"/>
          <p:cNvGrpSpPr>
            <a:grpSpLocks/>
          </p:cNvGrpSpPr>
          <p:nvPr/>
        </p:nvGrpSpPr>
        <p:grpSpPr bwMode="auto">
          <a:xfrm>
            <a:off x="432805" y="2443079"/>
            <a:ext cx="4500144" cy="3506790"/>
            <a:chOff x="803" y="882"/>
            <a:chExt cx="3914" cy="2623"/>
          </a:xfrm>
        </p:grpSpPr>
        <p:sp>
          <p:nvSpPr>
            <p:cNvPr id="11" name="Rectangle 6"/>
            <p:cNvSpPr>
              <a:spLocks noChangeArrowheads="1"/>
            </p:cNvSpPr>
            <p:nvPr/>
          </p:nvSpPr>
          <p:spPr bwMode="auto">
            <a:xfrm>
              <a:off x="1269" y="929"/>
              <a:ext cx="155" cy="2401"/>
            </a:xfrm>
            <a:prstGeom prst="rect">
              <a:avLst/>
            </a:prstGeom>
            <a:solidFill>
              <a:srgbClr val="009999">
                <a:alpha val="30196"/>
              </a:srgbClr>
            </a:solidFill>
            <a:ln>
              <a:noFill/>
            </a:ln>
            <a:effectLst/>
            <a:extLst>
              <a:ext uri="{91240B29-F687-4F45-9708-019B960494DF}">
                <a14:hiddenLine xmlns:a14="http://schemas.microsoft.com/office/drawing/2010/main" w="9525">
                  <a:solidFill>
                    <a:srgbClr val="33CC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it-IT" altLang="ja-JP" sz="2000">
                <a:solidFill>
                  <a:srgbClr val="009900"/>
                </a:solidFill>
                <a:ea typeface="ＭＳ Ｐゴシック" panose="020B0600070205080204" pitchFamily="50" charset="-128"/>
              </a:endParaRPr>
            </a:p>
          </p:txBody>
        </p:sp>
        <p:sp>
          <p:nvSpPr>
            <p:cNvPr id="12" name="Line 7"/>
            <p:cNvSpPr>
              <a:spLocks noChangeShapeType="1"/>
            </p:cNvSpPr>
            <p:nvPr/>
          </p:nvSpPr>
          <p:spPr bwMode="auto">
            <a:xfrm flipV="1">
              <a:off x="1368" y="1274"/>
              <a:ext cx="1334" cy="90"/>
            </a:xfrm>
            <a:prstGeom prst="line">
              <a:avLst/>
            </a:prstGeom>
            <a:noFill/>
            <a:ln w="76200">
              <a:solidFill>
                <a:schemeClr val="accent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Line 11"/>
            <p:cNvSpPr>
              <a:spLocks noChangeShapeType="1"/>
            </p:cNvSpPr>
            <p:nvPr/>
          </p:nvSpPr>
          <p:spPr bwMode="auto">
            <a:xfrm flipH="1">
              <a:off x="998" y="1266"/>
              <a:ext cx="426" cy="0"/>
            </a:xfrm>
            <a:prstGeom prst="line">
              <a:avLst/>
            </a:prstGeom>
            <a:noFill/>
            <a:ln w="38100">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 name="Line 12"/>
            <p:cNvSpPr>
              <a:spLocks noChangeShapeType="1"/>
            </p:cNvSpPr>
            <p:nvPr/>
          </p:nvSpPr>
          <p:spPr bwMode="auto">
            <a:xfrm flipH="1">
              <a:off x="998" y="2118"/>
              <a:ext cx="426" cy="0"/>
            </a:xfrm>
            <a:prstGeom prst="line">
              <a:avLst/>
            </a:prstGeom>
            <a:noFill/>
            <a:ln w="38100">
              <a:solidFill>
                <a:schemeClr val="fo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Freeform 16"/>
            <p:cNvSpPr>
              <a:spLocks/>
            </p:cNvSpPr>
            <p:nvPr/>
          </p:nvSpPr>
          <p:spPr bwMode="auto">
            <a:xfrm>
              <a:off x="1141" y="920"/>
              <a:ext cx="3478" cy="1463"/>
            </a:xfrm>
            <a:custGeom>
              <a:avLst/>
              <a:gdLst>
                <a:gd name="T0" fmla="*/ 0 w 4850"/>
                <a:gd name="T1" fmla="*/ 0 h 1812"/>
                <a:gd name="T2" fmla="*/ 2 w 4850"/>
                <a:gd name="T3" fmla="*/ 17 h 1812"/>
                <a:gd name="T4" fmla="*/ 4 w 4850"/>
                <a:gd name="T5" fmla="*/ 44 h 1812"/>
                <a:gd name="T6" fmla="*/ 7 w 4850"/>
                <a:gd name="T7" fmla="*/ 55 h 1812"/>
                <a:gd name="T8" fmla="*/ 12 w 4850"/>
                <a:gd name="T9" fmla="*/ 61 h 1812"/>
                <a:gd name="T10" fmla="*/ 34 w 4850"/>
                <a:gd name="T11" fmla="*/ 73 h 18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50" h="1812">
                  <a:moveTo>
                    <a:pt x="0" y="0"/>
                  </a:moveTo>
                  <a:cubicBezTo>
                    <a:pt x="101" y="123"/>
                    <a:pt x="202" y="246"/>
                    <a:pt x="300" y="425"/>
                  </a:cubicBezTo>
                  <a:cubicBezTo>
                    <a:pt x="398" y="604"/>
                    <a:pt x="466" y="919"/>
                    <a:pt x="587" y="1075"/>
                  </a:cubicBezTo>
                  <a:cubicBezTo>
                    <a:pt x="708" y="1231"/>
                    <a:pt x="817" y="1287"/>
                    <a:pt x="1025" y="1362"/>
                  </a:cubicBezTo>
                  <a:cubicBezTo>
                    <a:pt x="1233" y="1437"/>
                    <a:pt x="1200" y="1450"/>
                    <a:pt x="1837" y="1525"/>
                  </a:cubicBezTo>
                  <a:cubicBezTo>
                    <a:pt x="2474" y="1600"/>
                    <a:pt x="3662" y="1706"/>
                    <a:pt x="4850" y="1812"/>
                  </a:cubicBezTo>
                </a:path>
              </a:pathLst>
            </a:custGeom>
            <a:noFill/>
            <a:ln w="76200" cap="flat"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 name="Freeform 17"/>
            <p:cNvSpPr>
              <a:spLocks/>
            </p:cNvSpPr>
            <p:nvPr/>
          </p:nvSpPr>
          <p:spPr bwMode="auto">
            <a:xfrm>
              <a:off x="1150" y="930"/>
              <a:ext cx="3460" cy="1907"/>
            </a:xfrm>
            <a:custGeom>
              <a:avLst/>
              <a:gdLst>
                <a:gd name="T0" fmla="*/ 0 w 4826"/>
                <a:gd name="T1" fmla="*/ 0 h 2364"/>
                <a:gd name="T2" fmla="*/ 1 w 4826"/>
                <a:gd name="T3" fmla="*/ 48 h 2364"/>
                <a:gd name="T4" fmla="*/ 1 w 4826"/>
                <a:gd name="T5" fmla="*/ 59 h 2364"/>
                <a:gd name="T6" fmla="*/ 3 w 4826"/>
                <a:gd name="T7" fmla="*/ 61 h 2364"/>
                <a:gd name="T8" fmla="*/ 4 w 4826"/>
                <a:gd name="T9" fmla="*/ 62 h 2364"/>
                <a:gd name="T10" fmla="*/ 5 w 4826"/>
                <a:gd name="T11" fmla="*/ 73 h 2364"/>
                <a:gd name="T12" fmla="*/ 6 w 4826"/>
                <a:gd name="T13" fmla="*/ 87 h 2364"/>
                <a:gd name="T14" fmla="*/ 8 w 4826"/>
                <a:gd name="T15" fmla="*/ 93 h 2364"/>
                <a:gd name="T16" fmla="*/ 12 w 4826"/>
                <a:gd name="T17" fmla="*/ 94 h 2364"/>
                <a:gd name="T18" fmla="*/ 34 w 4826"/>
                <a:gd name="T19" fmla="*/ 94 h 236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826" h="2364">
                  <a:moveTo>
                    <a:pt x="0" y="0"/>
                  </a:moveTo>
                  <a:cubicBezTo>
                    <a:pt x="54" y="463"/>
                    <a:pt x="108" y="927"/>
                    <a:pt x="150" y="1175"/>
                  </a:cubicBezTo>
                  <a:cubicBezTo>
                    <a:pt x="192" y="1423"/>
                    <a:pt x="196" y="1429"/>
                    <a:pt x="250" y="1487"/>
                  </a:cubicBezTo>
                  <a:cubicBezTo>
                    <a:pt x="304" y="1545"/>
                    <a:pt x="413" y="1510"/>
                    <a:pt x="475" y="1525"/>
                  </a:cubicBezTo>
                  <a:cubicBezTo>
                    <a:pt x="537" y="1540"/>
                    <a:pt x="577" y="1529"/>
                    <a:pt x="625" y="1575"/>
                  </a:cubicBezTo>
                  <a:cubicBezTo>
                    <a:pt x="673" y="1621"/>
                    <a:pt x="707" y="1698"/>
                    <a:pt x="763" y="1800"/>
                  </a:cubicBezTo>
                  <a:cubicBezTo>
                    <a:pt x="819" y="1902"/>
                    <a:pt x="894" y="2097"/>
                    <a:pt x="963" y="2187"/>
                  </a:cubicBezTo>
                  <a:cubicBezTo>
                    <a:pt x="1032" y="2277"/>
                    <a:pt x="1029" y="2310"/>
                    <a:pt x="1175" y="2337"/>
                  </a:cubicBezTo>
                  <a:cubicBezTo>
                    <a:pt x="1321" y="2364"/>
                    <a:pt x="1230" y="2345"/>
                    <a:pt x="1838" y="2349"/>
                  </a:cubicBezTo>
                  <a:cubicBezTo>
                    <a:pt x="2446" y="2353"/>
                    <a:pt x="4328" y="2360"/>
                    <a:pt x="4826" y="2362"/>
                  </a:cubicBezTo>
                </a:path>
              </a:pathLst>
            </a:custGeom>
            <a:noFill/>
            <a:ln w="76200" cap="flat" cmpd="sng">
              <a:solidFill>
                <a:schemeClr val="fo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 name="Line 45"/>
            <p:cNvSpPr>
              <a:spLocks noChangeShapeType="1"/>
            </p:cNvSpPr>
            <p:nvPr/>
          </p:nvSpPr>
          <p:spPr bwMode="auto">
            <a:xfrm>
              <a:off x="2015" y="2417"/>
              <a:ext cx="0" cy="80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8" name="Group 99"/>
            <p:cNvGrpSpPr>
              <a:grpSpLocks/>
            </p:cNvGrpSpPr>
            <p:nvPr/>
          </p:nvGrpSpPr>
          <p:grpSpPr bwMode="auto">
            <a:xfrm>
              <a:off x="1332" y="1158"/>
              <a:ext cx="3311" cy="2063"/>
              <a:chOff x="1182" y="1008"/>
              <a:chExt cx="4104" cy="2556"/>
            </a:xfrm>
          </p:grpSpPr>
          <p:grpSp>
            <p:nvGrpSpPr>
              <p:cNvPr id="53" name="Group 47"/>
              <p:cNvGrpSpPr>
                <a:grpSpLocks/>
              </p:cNvGrpSpPr>
              <p:nvPr/>
            </p:nvGrpSpPr>
            <p:grpSpPr bwMode="auto">
              <a:xfrm>
                <a:off x="1989" y="2568"/>
                <a:ext cx="75" cy="996"/>
                <a:chOff x="2115" y="2568"/>
                <a:chExt cx="111" cy="996"/>
              </a:xfrm>
            </p:grpSpPr>
            <p:sp>
              <p:nvSpPr>
                <p:cNvPr id="84" name="Line 43"/>
                <p:cNvSpPr>
                  <a:spLocks noChangeShapeType="1"/>
                </p:cNvSpPr>
                <p:nvPr/>
              </p:nvSpPr>
              <p:spPr bwMode="auto">
                <a:xfrm flipH="1">
                  <a:off x="2115" y="257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5" name="Line 44"/>
                <p:cNvSpPr>
                  <a:spLocks noChangeShapeType="1"/>
                </p:cNvSpPr>
                <p:nvPr/>
              </p:nvSpPr>
              <p:spPr bwMode="auto">
                <a:xfrm flipH="1">
                  <a:off x="2115" y="356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6" name="Line 46"/>
                <p:cNvSpPr>
                  <a:spLocks noChangeShapeType="1"/>
                </p:cNvSpPr>
                <p:nvPr/>
              </p:nvSpPr>
              <p:spPr bwMode="auto">
                <a:xfrm>
                  <a:off x="2172" y="2568"/>
                  <a:ext cx="0" cy="9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4" name="Group 48"/>
              <p:cNvGrpSpPr>
                <a:grpSpLocks/>
              </p:cNvGrpSpPr>
              <p:nvPr/>
            </p:nvGrpSpPr>
            <p:grpSpPr bwMode="auto">
              <a:xfrm>
                <a:off x="3065" y="2872"/>
                <a:ext cx="75" cy="342"/>
                <a:chOff x="2115" y="2568"/>
                <a:chExt cx="111" cy="996"/>
              </a:xfrm>
            </p:grpSpPr>
            <p:sp>
              <p:nvSpPr>
                <p:cNvPr id="81" name="Line 49"/>
                <p:cNvSpPr>
                  <a:spLocks noChangeShapeType="1"/>
                </p:cNvSpPr>
                <p:nvPr/>
              </p:nvSpPr>
              <p:spPr bwMode="auto">
                <a:xfrm flipH="1">
                  <a:off x="2115" y="257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 name="Line 50"/>
                <p:cNvSpPr>
                  <a:spLocks noChangeShapeType="1"/>
                </p:cNvSpPr>
                <p:nvPr/>
              </p:nvSpPr>
              <p:spPr bwMode="auto">
                <a:xfrm flipH="1">
                  <a:off x="2115" y="356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 name="Line 51"/>
                <p:cNvSpPr>
                  <a:spLocks noChangeShapeType="1"/>
                </p:cNvSpPr>
                <p:nvPr/>
              </p:nvSpPr>
              <p:spPr bwMode="auto">
                <a:xfrm>
                  <a:off x="2172" y="2568"/>
                  <a:ext cx="0" cy="9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5" name="Group 52"/>
              <p:cNvGrpSpPr>
                <a:grpSpLocks/>
              </p:cNvGrpSpPr>
              <p:nvPr/>
            </p:nvGrpSpPr>
            <p:grpSpPr bwMode="auto">
              <a:xfrm>
                <a:off x="5208" y="2766"/>
                <a:ext cx="75" cy="648"/>
                <a:chOff x="2115" y="2568"/>
                <a:chExt cx="111" cy="996"/>
              </a:xfrm>
            </p:grpSpPr>
            <p:sp>
              <p:nvSpPr>
                <p:cNvPr id="78" name="Line 53"/>
                <p:cNvSpPr>
                  <a:spLocks noChangeShapeType="1"/>
                </p:cNvSpPr>
                <p:nvPr/>
              </p:nvSpPr>
              <p:spPr bwMode="auto">
                <a:xfrm flipH="1">
                  <a:off x="2115" y="257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9" name="Line 54"/>
                <p:cNvSpPr>
                  <a:spLocks noChangeShapeType="1"/>
                </p:cNvSpPr>
                <p:nvPr/>
              </p:nvSpPr>
              <p:spPr bwMode="auto">
                <a:xfrm flipH="1">
                  <a:off x="2115" y="356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0" name="Line 55"/>
                <p:cNvSpPr>
                  <a:spLocks noChangeShapeType="1"/>
                </p:cNvSpPr>
                <p:nvPr/>
              </p:nvSpPr>
              <p:spPr bwMode="auto">
                <a:xfrm>
                  <a:off x="2172" y="2568"/>
                  <a:ext cx="0" cy="9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6" name="Group 56"/>
              <p:cNvGrpSpPr>
                <a:grpSpLocks/>
              </p:cNvGrpSpPr>
              <p:nvPr/>
            </p:nvGrpSpPr>
            <p:grpSpPr bwMode="auto">
              <a:xfrm>
                <a:off x="1437" y="1995"/>
                <a:ext cx="75" cy="531"/>
                <a:chOff x="2115" y="2568"/>
                <a:chExt cx="111" cy="996"/>
              </a:xfrm>
            </p:grpSpPr>
            <p:sp>
              <p:nvSpPr>
                <p:cNvPr id="75" name="Line 57"/>
                <p:cNvSpPr>
                  <a:spLocks noChangeShapeType="1"/>
                </p:cNvSpPr>
                <p:nvPr/>
              </p:nvSpPr>
              <p:spPr bwMode="auto">
                <a:xfrm flipH="1">
                  <a:off x="2115" y="257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 name="Line 58"/>
                <p:cNvSpPr>
                  <a:spLocks noChangeShapeType="1"/>
                </p:cNvSpPr>
                <p:nvPr/>
              </p:nvSpPr>
              <p:spPr bwMode="auto">
                <a:xfrm flipH="1">
                  <a:off x="2115" y="356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7" name="Line 59"/>
                <p:cNvSpPr>
                  <a:spLocks noChangeShapeType="1"/>
                </p:cNvSpPr>
                <p:nvPr/>
              </p:nvSpPr>
              <p:spPr bwMode="auto">
                <a:xfrm>
                  <a:off x="2172" y="2568"/>
                  <a:ext cx="0" cy="9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7" name="Group 60"/>
              <p:cNvGrpSpPr>
                <a:grpSpLocks/>
              </p:cNvGrpSpPr>
              <p:nvPr/>
            </p:nvGrpSpPr>
            <p:grpSpPr bwMode="auto">
              <a:xfrm>
                <a:off x="1182" y="1941"/>
                <a:ext cx="75" cy="540"/>
                <a:chOff x="2115" y="2568"/>
                <a:chExt cx="111" cy="996"/>
              </a:xfrm>
            </p:grpSpPr>
            <p:sp>
              <p:nvSpPr>
                <p:cNvPr id="72" name="Line 61"/>
                <p:cNvSpPr>
                  <a:spLocks noChangeShapeType="1"/>
                </p:cNvSpPr>
                <p:nvPr/>
              </p:nvSpPr>
              <p:spPr bwMode="auto">
                <a:xfrm flipH="1">
                  <a:off x="2115" y="257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3" name="Line 62"/>
                <p:cNvSpPr>
                  <a:spLocks noChangeShapeType="1"/>
                </p:cNvSpPr>
                <p:nvPr/>
              </p:nvSpPr>
              <p:spPr bwMode="auto">
                <a:xfrm flipH="1">
                  <a:off x="2115" y="356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4" name="Line 63"/>
                <p:cNvSpPr>
                  <a:spLocks noChangeShapeType="1"/>
                </p:cNvSpPr>
                <p:nvPr/>
              </p:nvSpPr>
              <p:spPr bwMode="auto">
                <a:xfrm>
                  <a:off x="2172" y="2568"/>
                  <a:ext cx="0" cy="9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8" name="Group 64"/>
              <p:cNvGrpSpPr>
                <a:grpSpLocks/>
              </p:cNvGrpSpPr>
              <p:nvPr/>
            </p:nvGrpSpPr>
            <p:grpSpPr bwMode="auto">
              <a:xfrm>
                <a:off x="1182" y="1008"/>
                <a:ext cx="75" cy="258"/>
                <a:chOff x="2115" y="2568"/>
                <a:chExt cx="111" cy="996"/>
              </a:xfrm>
            </p:grpSpPr>
            <p:sp>
              <p:nvSpPr>
                <p:cNvPr id="69" name="Line 65"/>
                <p:cNvSpPr>
                  <a:spLocks noChangeShapeType="1"/>
                </p:cNvSpPr>
                <p:nvPr/>
              </p:nvSpPr>
              <p:spPr bwMode="auto">
                <a:xfrm flipH="1">
                  <a:off x="2115" y="257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66"/>
                <p:cNvSpPr>
                  <a:spLocks noChangeShapeType="1"/>
                </p:cNvSpPr>
                <p:nvPr/>
              </p:nvSpPr>
              <p:spPr bwMode="auto">
                <a:xfrm flipH="1">
                  <a:off x="2115" y="356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 name="Line 67"/>
                <p:cNvSpPr>
                  <a:spLocks noChangeShapeType="1"/>
                </p:cNvSpPr>
                <p:nvPr/>
              </p:nvSpPr>
              <p:spPr bwMode="auto">
                <a:xfrm>
                  <a:off x="2172" y="2568"/>
                  <a:ext cx="0" cy="9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9" name="Group 68"/>
              <p:cNvGrpSpPr>
                <a:grpSpLocks/>
              </p:cNvGrpSpPr>
              <p:nvPr/>
            </p:nvGrpSpPr>
            <p:grpSpPr bwMode="auto">
              <a:xfrm>
                <a:off x="1479" y="1602"/>
                <a:ext cx="75" cy="489"/>
                <a:chOff x="2115" y="2568"/>
                <a:chExt cx="111" cy="996"/>
              </a:xfrm>
            </p:grpSpPr>
            <p:sp>
              <p:nvSpPr>
                <p:cNvPr id="66" name="Line 69"/>
                <p:cNvSpPr>
                  <a:spLocks noChangeShapeType="1"/>
                </p:cNvSpPr>
                <p:nvPr/>
              </p:nvSpPr>
              <p:spPr bwMode="auto">
                <a:xfrm flipH="1">
                  <a:off x="2115" y="257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 name="Line 70"/>
                <p:cNvSpPr>
                  <a:spLocks noChangeShapeType="1"/>
                </p:cNvSpPr>
                <p:nvPr/>
              </p:nvSpPr>
              <p:spPr bwMode="auto">
                <a:xfrm flipH="1">
                  <a:off x="2115" y="356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Line 71"/>
                <p:cNvSpPr>
                  <a:spLocks noChangeShapeType="1"/>
                </p:cNvSpPr>
                <p:nvPr/>
              </p:nvSpPr>
              <p:spPr bwMode="auto">
                <a:xfrm>
                  <a:off x="2172" y="2568"/>
                  <a:ext cx="0" cy="9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60" name="Group 72"/>
              <p:cNvGrpSpPr>
                <a:grpSpLocks/>
              </p:cNvGrpSpPr>
              <p:nvPr/>
            </p:nvGrpSpPr>
            <p:grpSpPr bwMode="auto">
              <a:xfrm>
                <a:off x="1992" y="2046"/>
                <a:ext cx="75" cy="141"/>
                <a:chOff x="2115" y="2568"/>
                <a:chExt cx="111" cy="996"/>
              </a:xfrm>
            </p:grpSpPr>
            <p:sp>
              <p:nvSpPr>
                <p:cNvPr id="63" name="Line 73"/>
                <p:cNvSpPr>
                  <a:spLocks noChangeShapeType="1"/>
                </p:cNvSpPr>
                <p:nvPr/>
              </p:nvSpPr>
              <p:spPr bwMode="auto">
                <a:xfrm flipH="1">
                  <a:off x="2115" y="257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 name="Line 74"/>
                <p:cNvSpPr>
                  <a:spLocks noChangeShapeType="1"/>
                </p:cNvSpPr>
                <p:nvPr/>
              </p:nvSpPr>
              <p:spPr bwMode="auto">
                <a:xfrm flipH="1">
                  <a:off x="2115" y="3563"/>
                  <a:ext cx="11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 name="Line 75"/>
                <p:cNvSpPr>
                  <a:spLocks noChangeShapeType="1"/>
                </p:cNvSpPr>
                <p:nvPr/>
              </p:nvSpPr>
              <p:spPr bwMode="auto">
                <a:xfrm>
                  <a:off x="2172" y="2568"/>
                  <a:ext cx="0" cy="9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1" name="Line 77"/>
              <p:cNvSpPr>
                <a:spLocks noChangeShapeType="1"/>
              </p:cNvSpPr>
              <p:nvPr/>
            </p:nvSpPr>
            <p:spPr bwMode="auto">
              <a:xfrm flipH="1">
                <a:off x="3069" y="2337"/>
                <a:ext cx="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 name="Line 78"/>
              <p:cNvSpPr>
                <a:spLocks noChangeShapeType="1"/>
              </p:cNvSpPr>
              <p:nvPr/>
            </p:nvSpPr>
            <p:spPr bwMode="auto">
              <a:xfrm flipH="1">
                <a:off x="5211" y="2525"/>
                <a:ext cx="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 name="Line 26"/>
            <p:cNvSpPr>
              <a:spLocks noChangeShapeType="1"/>
            </p:cNvSpPr>
            <p:nvPr/>
          </p:nvSpPr>
          <p:spPr bwMode="auto">
            <a:xfrm flipV="1">
              <a:off x="1145" y="926"/>
              <a:ext cx="0" cy="23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Line 27"/>
            <p:cNvSpPr>
              <a:spLocks noChangeShapeType="1"/>
            </p:cNvSpPr>
            <p:nvPr/>
          </p:nvSpPr>
          <p:spPr bwMode="auto">
            <a:xfrm flipH="1">
              <a:off x="1115" y="926"/>
              <a:ext cx="3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 name="Line 28"/>
            <p:cNvSpPr>
              <a:spLocks noChangeShapeType="1"/>
            </p:cNvSpPr>
            <p:nvPr/>
          </p:nvSpPr>
          <p:spPr bwMode="auto">
            <a:xfrm flipH="1">
              <a:off x="1115" y="1324"/>
              <a:ext cx="3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Line 29"/>
            <p:cNvSpPr>
              <a:spLocks noChangeShapeType="1"/>
            </p:cNvSpPr>
            <p:nvPr/>
          </p:nvSpPr>
          <p:spPr bwMode="auto">
            <a:xfrm flipH="1">
              <a:off x="1115" y="1718"/>
              <a:ext cx="3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Line 30"/>
            <p:cNvSpPr>
              <a:spLocks noChangeShapeType="1"/>
            </p:cNvSpPr>
            <p:nvPr/>
          </p:nvSpPr>
          <p:spPr bwMode="auto">
            <a:xfrm flipH="1">
              <a:off x="1115" y="2106"/>
              <a:ext cx="3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 name="Line 31"/>
            <p:cNvSpPr>
              <a:spLocks noChangeShapeType="1"/>
            </p:cNvSpPr>
            <p:nvPr/>
          </p:nvSpPr>
          <p:spPr bwMode="auto">
            <a:xfrm flipH="1">
              <a:off x="1115" y="2504"/>
              <a:ext cx="3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 name="Line 32"/>
            <p:cNvSpPr>
              <a:spLocks noChangeShapeType="1"/>
            </p:cNvSpPr>
            <p:nvPr/>
          </p:nvSpPr>
          <p:spPr bwMode="auto">
            <a:xfrm flipH="1">
              <a:off x="1115" y="2903"/>
              <a:ext cx="3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Line 33"/>
            <p:cNvSpPr>
              <a:spLocks noChangeShapeType="1"/>
            </p:cNvSpPr>
            <p:nvPr/>
          </p:nvSpPr>
          <p:spPr bwMode="auto">
            <a:xfrm flipH="1">
              <a:off x="1115" y="3290"/>
              <a:ext cx="3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35"/>
            <p:cNvSpPr>
              <a:spLocks noChangeShapeType="1"/>
            </p:cNvSpPr>
            <p:nvPr/>
          </p:nvSpPr>
          <p:spPr bwMode="auto">
            <a:xfrm>
              <a:off x="1149" y="3337"/>
              <a:ext cx="0" cy="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 name="Line 36"/>
            <p:cNvSpPr>
              <a:spLocks noChangeShapeType="1"/>
            </p:cNvSpPr>
            <p:nvPr/>
          </p:nvSpPr>
          <p:spPr bwMode="auto">
            <a:xfrm>
              <a:off x="1366" y="3337"/>
              <a:ext cx="0" cy="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 name="Line 37"/>
            <p:cNvSpPr>
              <a:spLocks noChangeShapeType="1"/>
            </p:cNvSpPr>
            <p:nvPr/>
          </p:nvSpPr>
          <p:spPr bwMode="auto">
            <a:xfrm>
              <a:off x="1584" y="3337"/>
              <a:ext cx="0" cy="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38"/>
            <p:cNvSpPr>
              <a:spLocks noChangeShapeType="1"/>
            </p:cNvSpPr>
            <p:nvPr/>
          </p:nvSpPr>
          <p:spPr bwMode="auto">
            <a:xfrm>
              <a:off x="2020" y="3337"/>
              <a:ext cx="0" cy="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Line 39"/>
            <p:cNvSpPr>
              <a:spLocks noChangeShapeType="1"/>
            </p:cNvSpPr>
            <p:nvPr/>
          </p:nvSpPr>
          <p:spPr bwMode="auto">
            <a:xfrm>
              <a:off x="2881" y="3337"/>
              <a:ext cx="0" cy="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Line 40"/>
            <p:cNvSpPr>
              <a:spLocks noChangeShapeType="1"/>
            </p:cNvSpPr>
            <p:nvPr/>
          </p:nvSpPr>
          <p:spPr bwMode="auto">
            <a:xfrm>
              <a:off x="3743" y="3337"/>
              <a:ext cx="0" cy="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Line 41"/>
            <p:cNvSpPr>
              <a:spLocks noChangeShapeType="1"/>
            </p:cNvSpPr>
            <p:nvPr/>
          </p:nvSpPr>
          <p:spPr bwMode="auto">
            <a:xfrm>
              <a:off x="4615" y="3337"/>
              <a:ext cx="0" cy="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 name="Line 42"/>
            <p:cNvSpPr>
              <a:spLocks noChangeShapeType="1"/>
            </p:cNvSpPr>
            <p:nvPr/>
          </p:nvSpPr>
          <p:spPr bwMode="auto">
            <a:xfrm flipH="1">
              <a:off x="1141" y="3337"/>
              <a:ext cx="347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 name="Text Box 80"/>
            <p:cNvSpPr txBox="1">
              <a:spLocks noChangeArrowheads="1"/>
            </p:cNvSpPr>
            <p:nvPr/>
          </p:nvSpPr>
          <p:spPr bwMode="auto">
            <a:xfrm>
              <a:off x="1122" y="3409"/>
              <a:ext cx="44"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ja-JP" sz="1000">
                  <a:ea typeface="ＭＳ Ｐゴシック" panose="020B0600070205080204" pitchFamily="50" charset="-128"/>
                </a:rPr>
                <a:t>0</a:t>
              </a:r>
            </a:p>
          </p:txBody>
        </p:sp>
        <p:sp>
          <p:nvSpPr>
            <p:cNvPr id="36" name="Text Box 81"/>
            <p:cNvSpPr txBox="1">
              <a:spLocks noChangeArrowheads="1"/>
            </p:cNvSpPr>
            <p:nvPr/>
          </p:nvSpPr>
          <p:spPr bwMode="auto">
            <a:xfrm>
              <a:off x="1244" y="3409"/>
              <a:ext cx="212"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ja-JP" sz="1000">
                  <a:ea typeface="ＭＳ Ｐゴシック" panose="020B0600070205080204" pitchFamily="50" charset="-128"/>
                </a:rPr>
                <a:t>15sec</a:t>
              </a:r>
            </a:p>
          </p:txBody>
        </p:sp>
        <p:sp>
          <p:nvSpPr>
            <p:cNvPr id="37" name="Text Box 82"/>
            <p:cNvSpPr txBox="1">
              <a:spLocks noChangeArrowheads="1"/>
            </p:cNvSpPr>
            <p:nvPr/>
          </p:nvSpPr>
          <p:spPr bwMode="auto">
            <a:xfrm>
              <a:off x="1487" y="3409"/>
              <a:ext cx="212"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ja-JP" sz="1000">
                  <a:ea typeface="ＭＳ Ｐゴシック" panose="020B0600070205080204" pitchFamily="50" charset="-128"/>
                </a:rPr>
                <a:t>30sec</a:t>
              </a:r>
            </a:p>
          </p:txBody>
        </p:sp>
        <p:sp>
          <p:nvSpPr>
            <p:cNvPr id="38" name="Text Box 83"/>
            <p:cNvSpPr txBox="1">
              <a:spLocks noChangeArrowheads="1"/>
            </p:cNvSpPr>
            <p:nvPr/>
          </p:nvSpPr>
          <p:spPr bwMode="auto">
            <a:xfrm>
              <a:off x="1918" y="3409"/>
              <a:ext cx="195"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ja-JP" sz="1000">
                  <a:ea typeface="ＭＳ Ｐゴシック" panose="020B0600070205080204" pitchFamily="50" charset="-128"/>
                </a:rPr>
                <a:t>1 min</a:t>
              </a:r>
            </a:p>
          </p:txBody>
        </p:sp>
        <p:sp>
          <p:nvSpPr>
            <p:cNvPr id="39" name="Text Box 84"/>
            <p:cNvSpPr txBox="1">
              <a:spLocks noChangeArrowheads="1"/>
            </p:cNvSpPr>
            <p:nvPr/>
          </p:nvSpPr>
          <p:spPr bwMode="auto">
            <a:xfrm>
              <a:off x="2787" y="3409"/>
              <a:ext cx="195"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ja-JP" sz="1000">
                  <a:ea typeface="ＭＳ Ｐゴシック" panose="020B0600070205080204" pitchFamily="50" charset="-128"/>
                </a:rPr>
                <a:t>2 min</a:t>
              </a:r>
            </a:p>
          </p:txBody>
        </p:sp>
        <p:sp>
          <p:nvSpPr>
            <p:cNvPr id="40" name="Text Box 85"/>
            <p:cNvSpPr txBox="1">
              <a:spLocks noChangeArrowheads="1"/>
            </p:cNvSpPr>
            <p:nvPr/>
          </p:nvSpPr>
          <p:spPr bwMode="auto">
            <a:xfrm>
              <a:off x="3652" y="3409"/>
              <a:ext cx="195"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ja-JP" sz="1000">
                  <a:ea typeface="ＭＳ Ｐゴシック" panose="020B0600070205080204" pitchFamily="50" charset="-128"/>
                </a:rPr>
                <a:t>3 min</a:t>
              </a:r>
            </a:p>
          </p:txBody>
        </p:sp>
        <p:sp>
          <p:nvSpPr>
            <p:cNvPr id="41" name="Text Box 86"/>
            <p:cNvSpPr txBox="1">
              <a:spLocks noChangeArrowheads="1"/>
            </p:cNvSpPr>
            <p:nvPr/>
          </p:nvSpPr>
          <p:spPr bwMode="auto">
            <a:xfrm>
              <a:off x="4522" y="3409"/>
              <a:ext cx="195"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ja-JP" sz="1000">
                  <a:ea typeface="ＭＳ Ｐゴシック" panose="020B0600070205080204" pitchFamily="50" charset="-128"/>
                </a:rPr>
                <a:t>4 min</a:t>
              </a:r>
            </a:p>
          </p:txBody>
        </p:sp>
        <p:sp>
          <p:nvSpPr>
            <p:cNvPr id="42" name="Text Box 88"/>
            <p:cNvSpPr txBox="1">
              <a:spLocks noChangeArrowheads="1"/>
            </p:cNvSpPr>
            <p:nvPr/>
          </p:nvSpPr>
          <p:spPr bwMode="auto">
            <a:xfrm>
              <a:off x="1037" y="3237"/>
              <a:ext cx="63"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ja-JP" sz="1400">
                  <a:ea typeface="ＭＳ Ｐゴシック" panose="020B0600070205080204" pitchFamily="50" charset="-128"/>
                </a:rPr>
                <a:t>6</a:t>
              </a:r>
            </a:p>
          </p:txBody>
        </p:sp>
        <p:sp>
          <p:nvSpPr>
            <p:cNvPr id="43" name="Text Box 89"/>
            <p:cNvSpPr txBox="1">
              <a:spLocks noChangeArrowheads="1"/>
            </p:cNvSpPr>
            <p:nvPr/>
          </p:nvSpPr>
          <p:spPr bwMode="auto">
            <a:xfrm>
              <a:off x="1037" y="2848"/>
              <a:ext cx="63"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ja-JP" sz="1400">
                  <a:ea typeface="ＭＳ Ｐゴシック" panose="020B0600070205080204" pitchFamily="50" charset="-128"/>
                </a:rPr>
                <a:t>5</a:t>
              </a:r>
            </a:p>
          </p:txBody>
        </p:sp>
        <p:sp>
          <p:nvSpPr>
            <p:cNvPr id="44" name="Text Box 91"/>
            <p:cNvSpPr txBox="1">
              <a:spLocks noChangeArrowheads="1"/>
            </p:cNvSpPr>
            <p:nvPr/>
          </p:nvSpPr>
          <p:spPr bwMode="auto">
            <a:xfrm>
              <a:off x="1037" y="2455"/>
              <a:ext cx="63"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ja-JP" sz="1400">
                  <a:ea typeface="ＭＳ Ｐゴシック" panose="020B0600070205080204" pitchFamily="50" charset="-128"/>
                </a:rPr>
                <a:t>4</a:t>
              </a:r>
            </a:p>
          </p:txBody>
        </p:sp>
        <p:sp>
          <p:nvSpPr>
            <p:cNvPr id="45" name="Text Box 92"/>
            <p:cNvSpPr txBox="1">
              <a:spLocks noChangeArrowheads="1"/>
            </p:cNvSpPr>
            <p:nvPr/>
          </p:nvSpPr>
          <p:spPr bwMode="auto">
            <a:xfrm>
              <a:off x="1037" y="2059"/>
              <a:ext cx="63"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ja-JP" sz="1400">
                  <a:ea typeface="ＭＳ Ｐゴシック" panose="020B0600070205080204" pitchFamily="50" charset="-128"/>
                </a:rPr>
                <a:t>3</a:t>
              </a:r>
            </a:p>
          </p:txBody>
        </p:sp>
        <p:sp>
          <p:nvSpPr>
            <p:cNvPr id="46" name="Text Box 93"/>
            <p:cNvSpPr txBox="1">
              <a:spLocks noChangeArrowheads="1"/>
            </p:cNvSpPr>
            <p:nvPr/>
          </p:nvSpPr>
          <p:spPr bwMode="auto">
            <a:xfrm>
              <a:off x="1037" y="1669"/>
              <a:ext cx="63"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ja-JP" sz="1400">
                  <a:ea typeface="ＭＳ Ｐゴシック" panose="020B0600070205080204" pitchFamily="50" charset="-128"/>
                </a:rPr>
                <a:t>2</a:t>
              </a:r>
            </a:p>
          </p:txBody>
        </p:sp>
        <p:sp>
          <p:nvSpPr>
            <p:cNvPr id="47" name="Text Box 94"/>
            <p:cNvSpPr txBox="1">
              <a:spLocks noChangeArrowheads="1"/>
            </p:cNvSpPr>
            <p:nvPr/>
          </p:nvSpPr>
          <p:spPr bwMode="auto">
            <a:xfrm>
              <a:off x="1037" y="1277"/>
              <a:ext cx="63"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ja-JP" sz="1400">
                  <a:ea typeface="ＭＳ Ｐゴシック" panose="020B0600070205080204" pitchFamily="50" charset="-128"/>
                </a:rPr>
                <a:t>1</a:t>
              </a:r>
            </a:p>
          </p:txBody>
        </p:sp>
        <p:sp>
          <p:nvSpPr>
            <p:cNvPr id="48" name="Text Box 95"/>
            <p:cNvSpPr txBox="1">
              <a:spLocks noChangeArrowheads="1"/>
            </p:cNvSpPr>
            <p:nvPr/>
          </p:nvSpPr>
          <p:spPr bwMode="auto">
            <a:xfrm>
              <a:off x="1037" y="882"/>
              <a:ext cx="63"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GB" altLang="ja-JP" sz="1400">
                  <a:ea typeface="ＭＳ Ｐゴシック" panose="020B0600070205080204" pitchFamily="50" charset="-128"/>
                </a:rPr>
                <a:t>0</a:t>
              </a:r>
            </a:p>
          </p:txBody>
        </p:sp>
        <p:sp>
          <p:nvSpPr>
            <p:cNvPr id="49" name="Text Box 96"/>
            <p:cNvSpPr txBox="1">
              <a:spLocks noChangeArrowheads="1"/>
            </p:cNvSpPr>
            <p:nvPr/>
          </p:nvSpPr>
          <p:spPr bwMode="auto">
            <a:xfrm rot="-5400000">
              <a:off x="-78" y="2013"/>
              <a:ext cx="1867" cy="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ja-JP" sz="1100">
                  <a:ea typeface="ＭＳ Ｐゴシック" panose="020B0600070205080204" pitchFamily="50" charset="-128"/>
                </a:rPr>
                <a:t>Bacterial contamination (mean log 10 reduction)</a:t>
              </a:r>
              <a:endParaRPr lang="en-GB" altLang="ja-JP" sz="1000">
                <a:ea typeface="ＭＳ Ｐゴシック" panose="020B0600070205080204" pitchFamily="50" charset="-128"/>
              </a:endParaRPr>
            </a:p>
          </p:txBody>
        </p:sp>
        <p:sp>
          <p:nvSpPr>
            <p:cNvPr id="50" name="Text Box 100"/>
            <p:cNvSpPr txBox="1">
              <a:spLocks noChangeArrowheads="1"/>
            </p:cNvSpPr>
            <p:nvPr/>
          </p:nvSpPr>
          <p:spPr bwMode="auto">
            <a:xfrm>
              <a:off x="2786" y="1159"/>
              <a:ext cx="1771" cy="474"/>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10000"/>
                </a:lnSpc>
              </a:pPr>
              <a:r>
                <a:rPr lang="ja-JP" altLang="en-US" sz="1600" dirty="0">
                  <a:solidFill>
                    <a:schemeClr val="accent1"/>
                  </a:solidFill>
                  <a:ea typeface="ＭＳ Ｐゴシック" panose="020B0600070205080204" pitchFamily="50" charset="-128"/>
                </a:rPr>
                <a:t>手洗い</a:t>
              </a:r>
              <a:endParaRPr lang="en-US" altLang="ja-JP" sz="1600" dirty="0">
                <a:solidFill>
                  <a:schemeClr val="accent1"/>
                </a:solidFill>
                <a:ea typeface="ＭＳ Ｐゴシック" panose="020B0600070205080204" pitchFamily="50" charset="-128"/>
              </a:endParaRPr>
            </a:p>
            <a:p>
              <a:pPr>
                <a:lnSpc>
                  <a:spcPct val="110000"/>
                </a:lnSpc>
              </a:pPr>
              <a:r>
                <a:rPr lang="ja-JP" altLang="en-US" sz="1600" dirty="0">
                  <a:solidFill>
                    <a:schemeClr val="folHlink"/>
                  </a:solidFill>
                  <a:ea typeface="ＭＳ Ｐゴシック" panose="020B0600070205080204" pitchFamily="50" charset="-128"/>
                </a:rPr>
                <a:t>擦式アルコール消毒</a:t>
              </a:r>
              <a:endParaRPr lang="en-GB" altLang="ja-JP" sz="1600" dirty="0">
                <a:solidFill>
                  <a:schemeClr val="folHlink"/>
                </a:solidFill>
                <a:ea typeface="ＭＳ Ｐゴシック" panose="020B0600070205080204" pitchFamily="50" charset="-128"/>
              </a:endParaRPr>
            </a:p>
          </p:txBody>
        </p:sp>
        <p:sp>
          <p:nvSpPr>
            <p:cNvPr id="51" name="Line 13"/>
            <p:cNvSpPr>
              <a:spLocks noChangeShapeType="1"/>
            </p:cNvSpPr>
            <p:nvPr/>
          </p:nvSpPr>
          <p:spPr bwMode="auto">
            <a:xfrm flipH="1">
              <a:off x="1470" y="1470"/>
              <a:ext cx="1246" cy="633"/>
            </a:xfrm>
            <a:prstGeom prst="line">
              <a:avLst/>
            </a:prstGeom>
            <a:noFill/>
            <a:ln w="762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87" name="Rectangle 24"/>
          <p:cNvSpPr txBox="1">
            <a:spLocks noChangeArrowheads="1"/>
          </p:cNvSpPr>
          <p:nvPr/>
        </p:nvSpPr>
        <p:spPr>
          <a:xfrm>
            <a:off x="1306436" y="1552746"/>
            <a:ext cx="5744069" cy="8683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smtClean="0">
                <a:ea typeface="ＭＳ Ｐゴシック" panose="020B0600070205080204" pitchFamily="50" charset="-128"/>
              </a:rPr>
              <a:t>手指衛生の時間と細菌の減少</a:t>
            </a:r>
            <a:endParaRPr lang="en-GB" altLang="ja-JP" sz="2400" dirty="0">
              <a:ea typeface="ＭＳ Ｐゴシック" panose="020B0600070205080204" pitchFamily="50" charset="-128"/>
            </a:endParaRPr>
          </a:p>
        </p:txBody>
      </p:sp>
      <p:sp>
        <p:nvSpPr>
          <p:cNvPr id="89" name="Text Box 103"/>
          <p:cNvSpPr txBox="1">
            <a:spLocks noChangeArrowheads="1"/>
          </p:cNvSpPr>
          <p:nvPr/>
        </p:nvSpPr>
        <p:spPr bwMode="auto">
          <a:xfrm>
            <a:off x="818139" y="6087207"/>
            <a:ext cx="395070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nchor="b">
            <a:spAutoFit/>
          </a:bodyPr>
          <a:lstStyle>
            <a:lvl1pPr>
              <a:spcBef>
                <a:spcPct val="25000"/>
              </a:spcBef>
              <a:buClr>
                <a:schemeClr val="accent1"/>
              </a:buClr>
              <a:buFont typeface="Arial" panose="020B0604020202020204" pitchFamily="34" charset="0"/>
              <a:defRPr sz="2400">
                <a:solidFill>
                  <a:schemeClr val="tx1"/>
                </a:solidFill>
                <a:latin typeface="Arial" panose="020B0604020202020204" pitchFamily="34" charset="0"/>
              </a:defRPr>
            </a:lvl1pPr>
            <a:lvl2pPr marL="998538"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2pPr>
            <a:lvl3pPr marL="1635125"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3pPr>
            <a:lvl4pPr marL="2271713"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908300"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5pPr>
            <a:lvl6pPr marL="33655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6pPr>
            <a:lvl7pPr marL="38227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7pPr>
            <a:lvl8pPr marL="42799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8pPr>
            <a:lvl9pPr marL="47371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9pPr>
          </a:lstStyle>
          <a:p>
            <a:pPr algn="r" eaLnBrk="1" hangingPunct="1">
              <a:spcBef>
                <a:spcPct val="0"/>
              </a:spcBef>
              <a:buClrTx/>
              <a:buFontTx/>
              <a:buNone/>
            </a:pPr>
            <a:r>
              <a:rPr lang="en-GB" altLang="ja-JP" sz="1200" dirty="0" err="1">
                <a:ea typeface="ＭＳ Ｐゴシック" panose="020B0600070205080204" pitchFamily="50" charset="-128"/>
              </a:rPr>
              <a:t>Pittet</a:t>
            </a:r>
            <a:r>
              <a:rPr lang="en-GB" altLang="ja-JP" sz="1200" dirty="0">
                <a:ea typeface="ＭＳ Ｐゴシック" panose="020B0600070205080204" pitchFamily="50" charset="-128"/>
              </a:rPr>
              <a:t> and Boyce. </a:t>
            </a:r>
            <a:r>
              <a:rPr lang="en-GB" altLang="ja-JP" sz="1200" i="1" dirty="0">
                <a:ea typeface="ＭＳ Ｐゴシック" panose="020B0600070205080204" pitchFamily="50" charset="-128"/>
              </a:rPr>
              <a:t>Lancet Infectious Diseases </a:t>
            </a:r>
            <a:r>
              <a:rPr lang="en-GB" altLang="ja-JP" sz="1200" dirty="0">
                <a:ea typeface="ＭＳ Ｐゴシック" panose="020B0600070205080204" pitchFamily="50" charset="-128"/>
              </a:rPr>
              <a:t>2001</a:t>
            </a:r>
          </a:p>
        </p:txBody>
      </p:sp>
      <p:sp>
        <p:nvSpPr>
          <p:cNvPr id="3" name="正方形/長方形 2"/>
          <p:cNvSpPr/>
          <p:nvPr/>
        </p:nvSpPr>
        <p:spPr>
          <a:xfrm>
            <a:off x="5171606" y="2344329"/>
            <a:ext cx="4010201" cy="3462304"/>
          </a:xfrm>
          <a:prstGeom prst="rect">
            <a:avLst/>
          </a:prstGeom>
          <a:solidFill>
            <a:srgbClr val="9DC3E6">
              <a:alpha val="50196"/>
            </a:srgb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accent1">
                    <a:lumMod val="50000"/>
                  </a:schemeClr>
                </a:solidFill>
              </a:rPr>
              <a:t>手指に付いている</a:t>
            </a:r>
            <a:r>
              <a:rPr kumimoji="1" lang="en-US" altLang="ja-JP" b="1" dirty="0" smtClean="0">
                <a:solidFill>
                  <a:schemeClr val="accent1">
                    <a:lumMod val="50000"/>
                  </a:schemeClr>
                </a:solidFill>
              </a:rPr>
              <a:t>10000</a:t>
            </a:r>
            <a:r>
              <a:rPr kumimoji="1" lang="ja-JP" altLang="en-US" b="1" dirty="0" smtClean="0">
                <a:solidFill>
                  <a:schemeClr val="accent1">
                    <a:lumMod val="50000"/>
                  </a:schemeClr>
                </a:solidFill>
              </a:rPr>
              <a:t>個の細菌</a:t>
            </a:r>
            <a:endParaRPr kumimoji="1" lang="en-US" altLang="ja-JP" b="1" dirty="0" smtClean="0">
              <a:solidFill>
                <a:schemeClr val="accent1">
                  <a:lumMod val="50000"/>
                </a:schemeClr>
              </a:solidFill>
            </a:endParaRPr>
          </a:p>
          <a:p>
            <a:endParaRPr kumimoji="1" lang="en-US" altLang="ja-JP" b="1" dirty="0" smtClean="0">
              <a:solidFill>
                <a:schemeClr val="accent1">
                  <a:lumMod val="50000"/>
                </a:schemeClr>
              </a:solidFill>
            </a:endParaRPr>
          </a:p>
          <a:p>
            <a:r>
              <a:rPr lang="ja-JP" altLang="en-US" b="1" dirty="0" smtClean="0">
                <a:solidFill>
                  <a:schemeClr val="accent1">
                    <a:lumMod val="50000"/>
                  </a:schemeClr>
                </a:solidFill>
              </a:rPr>
              <a:t>↓</a:t>
            </a:r>
            <a:endParaRPr lang="en-US" altLang="ja-JP" b="1" dirty="0" smtClean="0">
              <a:solidFill>
                <a:schemeClr val="accent1">
                  <a:lumMod val="50000"/>
                </a:schemeClr>
              </a:solidFill>
            </a:endParaRPr>
          </a:p>
          <a:p>
            <a:endParaRPr lang="en-US" altLang="ja-JP" b="1" dirty="0" smtClean="0">
              <a:solidFill>
                <a:schemeClr val="accent1">
                  <a:lumMod val="50000"/>
                </a:schemeClr>
              </a:solidFill>
            </a:endParaRPr>
          </a:p>
          <a:p>
            <a:r>
              <a:rPr lang="en-US" altLang="ja-JP" b="1" dirty="0">
                <a:solidFill>
                  <a:schemeClr val="accent1">
                    <a:lumMod val="50000"/>
                  </a:schemeClr>
                </a:solidFill>
              </a:rPr>
              <a:t>20</a:t>
            </a:r>
            <a:r>
              <a:rPr lang="ja-JP" altLang="en-US" b="1" dirty="0">
                <a:solidFill>
                  <a:schemeClr val="accent1">
                    <a:lumMod val="50000"/>
                  </a:schemeClr>
                </a:solidFill>
              </a:rPr>
              <a:t>秒</a:t>
            </a:r>
            <a:r>
              <a:rPr lang="ja-JP" altLang="en-US" b="1" dirty="0" smtClean="0">
                <a:solidFill>
                  <a:schemeClr val="accent1">
                    <a:lumMod val="50000"/>
                  </a:schemeClr>
                </a:solidFill>
              </a:rPr>
              <a:t>の</a:t>
            </a:r>
            <a:endParaRPr lang="en-US" altLang="ja-JP" b="1" dirty="0" smtClean="0">
              <a:solidFill>
                <a:schemeClr val="accent1">
                  <a:lumMod val="50000"/>
                </a:schemeClr>
              </a:solidFill>
            </a:endParaRPr>
          </a:p>
          <a:p>
            <a:r>
              <a:rPr kumimoji="1" lang="ja-JP" altLang="en-US" b="1" dirty="0" smtClean="0">
                <a:solidFill>
                  <a:schemeClr val="accent1">
                    <a:lumMod val="50000"/>
                  </a:schemeClr>
                </a:solidFill>
              </a:rPr>
              <a:t>・手洗い：　</a:t>
            </a:r>
            <a:r>
              <a:rPr kumimoji="1" lang="en-US" altLang="ja-JP" b="1" dirty="0" smtClean="0">
                <a:solidFill>
                  <a:schemeClr val="accent1">
                    <a:lumMod val="50000"/>
                  </a:schemeClr>
                </a:solidFill>
              </a:rPr>
              <a:t>1/10 </a:t>
            </a:r>
            <a:r>
              <a:rPr lang="en-US" altLang="ja-JP" b="1" dirty="0" smtClean="0">
                <a:solidFill>
                  <a:schemeClr val="accent1">
                    <a:lumMod val="50000"/>
                  </a:schemeClr>
                </a:solidFill>
              </a:rPr>
              <a:t>=</a:t>
            </a:r>
            <a:r>
              <a:rPr lang="ja-JP" altLang="en-US" b="1" dirty="0" smtClean="0">
                <a:solidFill>
                  <a:schemeClr val="accent1">
                    <a:lumMod val="50000"/>
                  </a:schemeClr>
                </a:solidFill>
              </a:rPr>
              <a:t> </a:t>
            </a:r>
            <a:r>
              <a:rPr lang="en-US" altLang="ja-JP" b="1" dirty="0" smtClean="0">
                <a:solidFill>
                  <a:schemeClr val="accent1">
                    <a:lumMod val="50000"/>
                  </a:schemeClr>
                </a:solidFill>
              </a:rPr>
              <a:t>1000</a:t>
            </a:r>
            <a:r>
              <a:rPr lang="ja-JP" altLang="en-US" b="1" dirty="0" smtClean="0">
                <a:solidFill>
                  <a:schemeClr val="accent1">
                    <a:lumMod val="50000"/>
                  </a:schemeClr>
                </a:solidFill>
              </a:rPr>
              <a:t>個</a:t>
            </a:r>
            <a:endParaRPr lang="en-US" altLang="ja-JP" b="1" dirty="0" smtClean="0">
              <a:solidFill>
                <a:schemeClr val="accent1">
                  <a:lumMod val="50000"/>
                </a:schemeClr>
              </a:solidFill>
            </a:endParaRPr>
          </a:p>
          <a:p>
            <a:r>
              <a:rPr lang="ja-JP" altLang="en-US" b="1" dirty="0" smtClean="0">
                <a:solidFill>
                  <a:schemeClr val="accent1">
                    <a:lumMod val="50000"/>
                  </a:schemeClr>
                </a:solidFill>
              </a:rPr>
              <a:t>・擦式アルコール消毒：　</a:t>
            </a:r>
            <a:r>
              <a:rPr lang="en-US" altLang="ja-JP" b="1" dirty="0" smtClean="0">
                <a:solidFill>
                  <a:schemeClr val="accent1">
                    <a:lumMod val="50000"/>
                  </a:schemeClr>
                </a:solidFill>
              </a:rPr>
              <a:t>1/1000 = 10</a:t>
            </a:r>
            <a:r>
              <a:rPr lang="ja-JP" altLang="en-US" b="1" dirty="0" smtClean="0">
                <a:solidFill>
                  <a:schemeClr val="accent1">
                    <a:lumMod val="50000"/>
                  </a:schemeClr>
                </a:solidFill>
              </a:rPr>
              <a:t>個</a:t>
            </a:r>
            <a:endParaRPr lang="en-US" altLang="ja-JP" b="1" dirty="0" smtClean="0">
              <a:solidFill>
                <a:schemeClr val="accent1">
                  <a:lumMod val="50000"/>
                </a:schemeClr>
              </a:solidFill>
            </a:endParaRPr>
          </a:p>
          <a:p>
            <a:endParaRPr lang="en-US" altLang="ja-JP" b="1" dirty="0" smtClean="0">
              <a:solidFill>
                <a:schemeClr val="accent1">
                  <a:lumMod val="50000"/>
                </a:schemeClr>
              </a:solidFill>
            </a:endParaRPr>
          </a:p>
        </p:txBody>
      </p:sp>
    </p:spTree>
    <p:extLst>
      <p:ext uri="{BB962C8B-B14F-4D97-AF65-F5344CB8AC3E}">
        <p14:creationId xmlns:p14="http://schemas.microsoft.com/office/powerpoint/2010/main" val="9740554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figure5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9503" y="1011238"/>
            <a:ext cx="6578600" cy="493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1" name="Rectangle 13"/>
          <p:cNvSpPr>
            <a:spLocks noGrp="1" noChangeArrowheads="1"/>
          </p:cNvSpPr>
          <p:nvPr>
            <p:ph type="body" sz="half" idx="1"/>
          </p:nvPr>
        </p:nvSpPr>
        <p:spPr>
          <a:xfrm>
            <a:off x="631334" y="518336"/>
            <a:ext cx="8640762" cy="710857"/>
          </a:xfrm>
        </p:spPr>
        <p:txBody>
          <a:bodyPr>
            <a:normAutofit/>
          </a:bodyPr>
          <a:lstStyle/>
          <a:p>
            <a:pPr eaLnBrk="1" hangingPunct="1"/>
            <a:r>
              <a:rPr lang="ja-JP" altLang="en-US" sz="3200" b="1" dirty="0" smtClean="0">
                <a:solidFill>
                  <a:schemeClr val="accent1">
                    <a:lumMod val="75000"/>
                  </a:schemeClr>
                </a:solidFill>
                <a:ea typeface="ＭＳ Ｐゴシック" panose="020B0600070205080204" pitchFamily="50" charset="-128"/>
              </a:rPr>
              <a:t>病原</a:t>
            </a:r>
            <a:r>
              <a:rPr lang="ja-JP" altLang="en-US" sz="3200" b="1" dirty="0" smtClean="0">
                <a:solidFill>
                  <a:schemeClr val="accent1">
                    <a:lumMod val="75000"/>
                  </a:schemeClr>
                </a:solidFill>
                <a:ea typeface="ＭＳ Ｐゴシック" panose="020B0600070205080204" pitchFamily="50" charset="-128"/>
              </a:rPr>
              <a:t>菌は医療者</a:t>
            </a:r>
            <a:r>
              <a:rPr lang="ja-JP" altLang="en-US" sz="3200" b="1" dirty="0" smtClean="0">
                <a:solidFill>
                  <a:schemeClr val="accent1">
                    <a:lumMod val="75000"/>
                  </a:schemeClr>
                </a:solidFill>
                <a:ea typeface="ＭＳ Ｐゴシック" panose="020B0600070205080204" pitchFamily="50" charset="-128"/>
              </a:rPr>
              <a:t>の手を通じて移動する。</a:t>
            </a:r>
            <a:endParaRPr lang="en-US" altLang="ja-JP" sz="3200" b="1" dirty="0" smtClean="0">
              <a:solidFill>
                <a:schemeClr val="accent1">
                  <a:lumMod val="75000"/>
                </a:schemeClr>
              </a:solidFill>
              <a:ea typeface="ＭＳ Ｐゴシック" panose="020B0600070205080204" pitchFamily="50" charset="-128"/>
            </a:endParaRPr>
          </a:p>
          <a:p>
            <a:pPr marL="0" indent="0" eaLnBrk="1" hangingPunct="1">
              <a:buNone/>
            </a:pPr>
            <a:endParaRPr lang="en-GB" altLang="ja-JP" sz="3200" b="1" dirty="0" smtClean="0">
              <a:solidFill>
                <a:schemeClr val="accent1">
                  <a:lumMod val="75000"/>
                </a:schemeClr>
              </a:solidFill>
              <a:ea typeface="ＭＳ Ｐゴシック" panose="020B0600070205080204" pitchFamily="50" charset="-128"/>
            </a:endParaRPr>
          </a:p>
        </p:txBody>
      </p:sp>
      <p:sp>
        <p:nvSpPr>
          <p:cNvPr id="48132" name="Text Box 17"/>
          <p:cNvSpPr txBox="1">
            <a:spLocks noChangeArrowheads="1"/>
          </p:cNvSpPr>
          <p:nvPr/>
        </p:nvSpPr>
        <p:spPr bwMode="auto">
          <a:xfrm>
            <a:off x="1938338" y="6374385"/>
            <a:ext cx="83169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b">
            <a:spAutoFit/>
          </a:bodyPr>
          <a:lstStyle>
            <a:lvl1pPr>
              <a:spcBef>
                <a:spcPct val="25000"/>
              </a:spcBef>
              <a:buClr>
                <a:schemeClr val="accent1"/>
              </a:buClr>
              <a:buFont typeface="Arial" panose="020B0604020202020204" pitchFamily="34" charset="0"/>
              <a:defRPr sz="2400">
                <a:solidFill>
                  <a:schemeClr val="tx1"/>
                </a:solidFill>
                <a:latin typeface="Arial" panose="020B0604020202020204" pitchFamily="34" charset="0"/>
              </a:defRPr>
            </a:lvl1pPr>
            <a:lvl2pPr marL="998538"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2pPr>
            <a:lvl3pPr marL="1635125"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3pPr>
            <a:lvl4pPr marL="2271713"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908300"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5pPr>
            <a:lvl6pPr marL="33655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6pPr>
            <a:lvl7pPr marL="38227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7pPr>
            <a:lvl8pPr marL="42799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8pPr>
            <a:lvl9pPr marL="47371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9pPr>
          </a:lstStyle>
          <a:p>
            <a:pPr eaLnBrk="1" hangingPunct="1">
              <a:spcBef>
                <a:spcPct val="0"/>
              </a:spcBef>
              <a:buClrTx/>
              <a:buFontTx/>
              <a:buNone/>
            </a:pPr>
            <a:r>
              <a:rPr lang="fr-FR" altLang="ja-JP" sz="1200" dirty="0">
                <a:ea typeface="ＭＳ Ｐゴシック" panose="020B0600070205080204" pitchFamily="50" charset="-128"/>
              </a:rPr>
              <a:t>Pittet D et al. </a:t>
            </a:r>
            <a:r>
              <a:rPr lang="fr-FR" altLang="ja-JP" sz="1200" i="1" dirty="0">
                <a:ea typeface="ＭＳ Ｐゴシック" panose="020B0600070205080204" pitchFamily="50" charset="-128"/>
              </a:rPr>
              <a:t>The Lancet Infect Dis</a:t>
            </a:r>
            <a:r>
              <a:rPr lang="fr-FR" altLang="ja-JP" sz="1200" dirty="0">
                <a:ea typeface="ＭＳ Ｐゴシック" panose="020B0600070205080204" pitchFamily="50" charset="-128"/>
              </a:rPr>
              <a:t> 2006</a:t>
            </a:r>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1426" y="2253586"/>
            <a:ext cx="1612698" cy="1358730"/>
          </a:xfrm>
          <a:prstGeom prst="rect">
            <a:avLst/>
          </a:prstGeom>
        </p:spPr>
      </p:pic>
      <p:sp>
        <p:nvSpPr>
          <p:cNvPr id="7" name="正方形/長方形 6"/>
          <p:cNvSpPr/>
          <p:nvPr/>
        </p:nvSpPr>
        <p:spPr>
          <a:xfrm>
            <a:off x="418970" y="3635838"/>
            <a:ext cx="4175154" cy="2122740"/>
          </a:xfrm>
          <a:prstGeom prst="rect">
            <a:avLst/>
          </a:prstGeom>
          <a:solidFill>
            <a:srgbClr val="9DC3E6">
              <a:alpha val="50196"/>
            </a:srgb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accent1">
                    <a:lumMod val="50000"/>
                  </a:schemeClr>
                </a:solidFill>
              </a:rPr>
              <a:t>手指に付いている</a:t>
            </a:r>
            <a:r>
              <a:rPr kumimoji="1" lang="en-US" altLang="ja-JP" b="1" dirty="0" smtClean="0">
                <a:solidFill>
                  <a:schemeClr val="accent1">
                    <a:lumMod val="50000"/>
                  </a:schemeClr>
                </a:solidFill>
              </a:rPr>
              <a:t>10000</a:t>
            </a:r>
            <a:r>
              <a:rPr kumimoji="1" lang="ja-JP" altLang="en-US" b="1" dirty="0" smtClean="0">
                <a:solidFill>
                  <a:schemeClr val="accent1">
                    <a:lumMod val="50000"/>
                  </a:schemeClr>
                </a:solidFill>
              </a:rPr>
              <a:t>個の細菌</a:t>
            </a:r>
            <a:endParaRPr kumimoji="1" lang="en-US" altLang="ja-JP" b="1" dirty="0" smtClean="0">
              <a:solidFill>
                <a:schemeClr val="accent1">
                  <a:lumMod val="50000"/>
                </a:schemeClr>
              </a:solidFill>
            </a:endParaRPr>
          </a:p>
          <a:p>
            <a:endParaRPr kumimoji="1" lang="en-US" altLang="ja-JP" b="1" dirty="0" smtClean="0">
              <a:solidFill>
                <a:schemeClr val="accent1">
                  <a:lumMod val="50000"/>
                </a:schemeClr>
              </a:solidFill>
            </a:endParaRPr>
          </a:p>
          <a:p>
            <a:r>
              <a:rPr lang="ja-JP" altLang="en-US" b="1" dirty="0" smtClean="0">
                <a:solidFill>
                  <a:schemeClr val="accent1">
                    <a:lumMod val="50000"/>
                  </a:schemeClr>
                </a:solidFill>
              </a:rPr>
              <a:t>↓</a:t>
            </a:r>
            <a:endParaRPr lang="en-US" altLang="ja-JP" b="1" dirty="0" smtClean="0">
              <a:solidFill>
                <a:schemeClr val="accent1">
                  <a:lumMod val="50000"/>
                </a:schemeClr>
              </a:solidFill>
            </a:endParaRPr>
          </a:p>
          <a:p>
            <a:endParaRPr lang="en-US" altLang="ja-JP" b="1" dirty="0" smtClean="0">
              <a:solidFill>
                <a:schemeClr val="accent1">
                  <a:lumMod val="50000"/>
                </a:schemeClr>
              </a:solidFill>
            </a:endParaRPr>
          </a:p>
          <a:p>
            <a:r>
              <a:rPr kumimoji="1" lang="ja-JP" altLang="en-US" b="1" dirty="0" smtClean="0">
                <a:solidFill>
                  <a:schemeClr val="accent1">
                    <a:lumMod val="50000"/>
                  </a:schemeClr>
                </a:solidFill>
              </a:rPr>
              <a:t>・手洗い：　</a:t>
            </a:r>
            <a:r>
              <a:rPr kumimoji="1" lang="en-US" altLang="ja-JP" b="1" dirty="0" smtClean="0">
                <a:solidFill>
                  <a:schemeClr val="accent1">
                    <a:lumMod val="50000"/>
                  </a:schemeClr>
                </a:solidFill>
              </a:rPr>
              <a:t>1/10 </a:t>
            </a:r>
            <a:r>
              <a:rPr lang="en-US" altLang="ja-JP" b="1" dirty="0" smtClean="0">
                <a:solidFill>
                  <a:schemeClr val="accent1">
                    <a:lumMod val="50000"/>
                  </a:schemeClr>
                </a:solidFill>
              </a:rPr>
              <a:t>=</a:t>
            </a:r>
            <a:r>
              <a:rPr lang="ja-JP" altLang="en-US" b="1" dirty="0" smtClean="0">
                <a:solidFill>
                  <a:schemeClr val="accent1">
                    <a:lumMod val="50000"/>
                  </a:schemeClr>
                </a:solidFill>
              </a:rPr>
              <a:t> </a:t>
            </a:r>
            <a:r>
              <a:rPr lang="en-US" altLang="ja-JP" b="1" dirty="0" smtClean="0">
                <a:solidFill>
                  <a:schemeClr val="accent1">
                    <a:lumMod val="50000"/>
                  </a:schemeClr>
                </a:solidFill>
              </a:rPr>
              <a:t>1000</a:t>
            </a:r>
            <a:r>
              <a:rPr lang="ja-JP" altLang="en-US" b="1" dirty="0" smtClean="0">
                <a:solidFill>
                  <a:schemeClr val="accent1">
                    <a:lumMod val="50000"/>
                  </a:schemeClr>
                </a:solidFill>
              </a:rPr>
              <a:t>個</a:t>
            </a:r>
            <a:endParaRPr lang="en-US" altLang="ja-JP" b="1" dirty="0" smtClean="0">
              <a:solidFill>
                <a:schemeClr val="accent1">
                  <a:lumMod val="50000"/>
                </a:schemeClr>
              </a:solidFill>
            </a:endParaRPr>
          </a:p>
          <a:p>
            <a:r>
              <a:rPr lang="ja-JP" altLang="en-US" b="1" dirty="0" smtClean="0">
                <a:solidFill>
                  <a:schemeClr val="accent1">
                    <a:lumMod val="50000"/>
                  </a:schemeClr>
                </a:solidFill>
              </a:rPr>
              <a:t>・擦式アルコール消毒：　</a:t>
            </a:r>
            <a:r>
              <a:rPr lang="en-US" altLang="ja-JP" b="1" dirty="0" smtClean="0">
                <a:solidFill>
                  <a:schemeClr val="accent1">
                    <a:lumMod val="50000"/>
                  </a:schemeClr>
                </a:solidFill>
              </a:rPr>
              <a:t>1/1000 = 10</a:t>
            </a:r>
            <a:r>
              <a:rPr lang="ja-JP" altLang="en-US" b="1" dirty="0" smtClean="0">
                <a:solidFill>
                  <a:schemeClr val="accent1">
                    <a:lumMod val="50000"/>
                  </a:schemeClr>
                </a:solidFill>
              </a:rPr>
              <a:t>個</a:t>
            </a:r>
            <a:endParaRPr lang="en-US" altLang="ja-JP" b="1" dirty="0" smtClean="0">
              <a:solidFill>
                <a:schemeClr val="accent1">
                  <a:lumMod val="50000"/>
                </a:schemeClr>
              </a:solidFill>
            </a:endParaRPr>
          </a:p>
          <a:p>
            <a:endParaRPr lang="en-US" altLang="ja-JP" b="1" dirty="0" smtClean="0">
              <a:solidFill>
                <a:schemeClr val="accent1">
                  <a:lumMod val="50000"/>
                </a:schemeClr>
              </a:solidFill>
            </a:endParaRPr>
          </a:p>
        </p:txBody>
      </p:sp>
    </p:spTree>
    <p:extLst>
      <p:ext uri="{BB962C8B-B14F-4D97-AF65-F5344CB8AC3E}">
        <p14:creationId xmlns:p14="http://schemas.microsoft.com/office/powerpoint/2010/main" val="32501594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fig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5354" y="2100264"/>
            <a:ext cx="5172075" cy="384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0" name="Rectangle 14"/>
          <p:cNvSpPr>
            <a:spLocks noGrp="1" noChangeArrowheads="1"/>
          </p:cNvSpPr>
          <p:nvPr>
            <p:ph type="body" sz="half" idx="1"/>
          </p:nvPr>
        </p:nvSpPr>
        <p:spPr>
          <a:xfrm>
            <a:off x="366452" y="441772"/>
            <a:ext cx="10426466" cy="904745"/>
          </a:xfrm>
        </p:spPr>
        <p:txBody>
          <a:bodyPr>
            <a:noAutofit/>
          </a:bodyPr>
          <a:lstStyle/>
          <a:p>
            <a:pPr eaLnBrk="1" hangingPunct="1"/>
            <a:r>
              <a:rPr lang="ja-JP" altLang="en-US" sz="3200" b="1" dirty="0">
                <a:solidFill>
                  <a:schemeClr val="accent1">
                    <a:lumMod val="75000"/>
                  </a:schemeClr>
                </a:solidFill>
                <a:ea typeface="ＭＳ Ｐゴシック" panose="020B0600070205080204" pitchFamily="50" charset="-128"/>
              </a:rPr>
              <a:t>病原菌は、患者の皮膚および周囲の物の表面に存在する。</a:t>
            </a:r>
            <a:endParaRPr lang="en-US" altLang="ja-JP" sz="3200" b="1" dirty="0">
              <a:solidFill>
                <a:schemeClr val="accent1">
                  <a:lumMod val="75000"/>
                </a:schemeClr>
              </a:solidFill>
              <a:ea typeface="ＭＳ Ｐゴシック" panose="020B0600070205080204" pitchFamily="50" charset="-128"/>
            </a:endParaRPr>
          </a:p>
          <a:p>
            <a:pPr marL="0" indent="0" eaLnBrk="1" hangingPunct="1">
              <a:buNone/>
            </a:pPr>
            <a:endParaRPr lang="en-US" altLang="ja-JP" sz="3200" b="1" dirty="0">
              <a:solidFill>
                <a:schemeClr val="accent1">
                  <a:lumMod val="75000"/>
                </a:schemeClr>
              </a:solidFill>
              <a:ea typeface="ＭＳ Ｐゴシック" panose="020B0600070205080204" pitchFamily="50" charset="-128"/>
            </a:endParaRPr>
          </a:p>
        </p:txBody>
      </p:sp>
      <p:sp>
        <p:nvSpPr>
          <p:cNvPr id="39941" name="Text Box 19"/>
          <p:cNvSpPr txBox="1">
            <a:spLocks noChangeArrowheads="1"/>
          </p:cNvSpPr>
          <p:nvPr/>
        </p:nvSpPr>
        <p:spPr bwMode="auto">
          <a:xfrm>
            <a:off x="5623260" y="6226044"/>
            <a:ext cx="591416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nchor="b">
            <a:spAutoFit/>
          </a:bodyPr>
          <a:lstStyle>
            <a:lvl1pPr>
              <a:spcBef>
                <a:spcPct val="25000"/>
              </a:spcBef>
              <a:buClr>
                <a:schemeClr val="accent1"/>
              </a:buClr>
              <a:buFont typeface="Arial" panose="020B0604020202020204" pitchFamily="34" charset="0"/>
              <a:defRPr sz="2400">
                <a:solidFill>
                  <a:schemeClr val="tx1"/>
                </a:solidFill>
                <a:latin typeface="Arial" panose="020B0604020202020204" pitchFamily="34" charset="0"/>
              </a:defRPr>
            </a:lvl1pPr>
            <a:lvl2pPr marL="998538"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2pPr>
            <a:lvl3pPr marL="1635125"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3pPr>
            <a:lvl4pPr marL="2271713"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908300"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5pPr>
            <a:lvl6pPr marL="33655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6pPr>
            <a:lvl7pPr marL="38227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7pPr>
            <a:lvl8pPr marL="42799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8pPr>
            <a:lvl9pPr marL="47371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9pPr>
          </a:lstStyle>
          <a:p>
            <a:pPr eaLnBrk="1" hangingPunct="1">
              <a:spcBef>
                <a:spcPct val="0"/>
              </a:spcBef>
              <a:buClrTx/>
              <a:buFontTx/>
              <a:buNone/>
            </a:pPr>
            <a:r>
              <a:rPr lang="fr-FR" altLang="ja-JP" sz="1200" dirty="0">
                <a:ea typeface="ＭＳ Ｐゴシック" panose="020B0600070205080204" pitchFamily="50" charset="-128"/>
              </a:rPr>
              <a:t>Pittet D et al. </a:t>
            </a:r>
            <a:r>
              <a:rPr lang="fr-FR" altLang="ja-JP" sz="1200" i="1" dirty="0">
                <a:ea typeface="ＭＳ Ｐゴシック" panose="020B0600070205080204" pitchFamily="50" charset="-128"/>
              </a:rPr>
              <a:t>The Lancet Infect Dis</a:t>
            </a:r>
            <a:r>
              <a:rPr lang="fr-FR" altLang="ja-JP" sz="1200" dirty="0">
                <a:ea typeface="ＭＳ Ｐゴシック" panose="020B0600070205080204" pitchFamily="50" charset="-128"/>
              </a:rPr>
              <a:t> 2006</a:t>
            </a:r>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9787" y="3072861"/>
            <a:ext cx="1612698" cy="1346032"/>
          </a:xfrm>
          <a:prstGeom prst="rect">
            <a:avLst/>
          </a:prstGeom>
        </p:spPr>
      </p:pic>
      <p:pic>
        <p:nvPicPr>
          <p:cNvPr id="3" name="図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79787" y="4379855"/>
            <a:ext cx="2006349" cy="1422222"/>
          </a:xfrm>
          <a:prstGeom prst="rect">
            <a:avLst/>
          </a:prstGeom>
        </p:spPr>
      </p:pic>
      <p:sp>
        <p:nvSpPr>
          <p:cNvPr id="8" name="正方形/長方形 7"/>
          <p:cNvSpPr/>
          <p:nvPr/>
        </p:nvSpPr>
        <p:spPr>
          <a:xfrm>
            <a:off x="403842" y="3173949"/>
            <a:ext cx="4100618" cy="3004362"/>
          </a:xfrm>
          <a:prstGeom prst="rect">
            <a:avLst/>
          </a:prstGeom>
          <a:solidFill>
            <a:srgbClr val="9DC3E6">
              <a:alpha val="50196"/>
            </a:srgb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dirty="0" smtClean="0">
                <a:solidFill>
                  <a:schemeClr val="accent1">
                    <a:lumMod val="50000"/>
                  </a:schemeClr>
                </a:solidFill>
              </a:rPr>
              <a:t>10</a:t>
            </a:r>
            <a:r>
              <a:rPr kumimoji="1" lang="ja-JP" altLang="en-US" b="1" dirty="0" smtClean="0">
                <a:solidFill>
                  <a:schemeClr val="accent1">
                    <a:lumMod val="50000"/>
                  </a:schemeClr>
                </a:solidFill>
              </a:rPr>
              <a:t>億個の細菌を触る。</a:t>
            </a:r>
            <a:endParaRPr kumimoji="1" lang="en-US" altLang="ja-JP" b="1" dirty="0" smtClean="0">
              <a:solidFill>
                <a:schemeClr val="accent1">
                  <a:lumMod val="50000"/>
                </a:schemeClr>
              </a:solidFill>
            </a:endParaRPr>
          </a:p>
          <a:p>
            <a:r>
              <a:rPr lang="ja-JP" altLang="en-US" b="1" dirty="0" smtClean="0">
                <a:solidFill>
                  <a:schemeClr val="accent1">
                    <a:lumMod val="50000"/>
                  </a:schemeClr>
                </a:solidFill>
              </a:rPr>
              <a:t>↓</a:t>
            </a:r>
            <a:endParaRPr lang="en-US" altLang="ja-JP" b="1" dirty="0" smtClean="0">
              <a:solidFill>
                <a:schemeClr val="accent1">
                  <a:lumMod val="50000"/>
                </a:schemeClr>
              </a:solidFill>
            </a:endParaRPr>
          </a:p>
          <a:p>
            <a:r>
              <a:rPr lang="ja-JP" altLang="en-US" b="1" dirty="0" smtClean="0">
                <a:solidFill>
                  <a:schemeClr val="accent1">
                    <a:lumMod val="50000"/>
                  </a:schemeClr>
                </a:solidFill>
              </a:rPr>
              <a:t>医療者の手に</a:t>
            </a:r>
            <a:r>
              <a:rPr lang="en-US" altLang="ja-JP" b="1" dirty="0" smtClean="0">
                <a:solidFill>
                  <a:schemeClr val="accent1">
                    <a:lumMod val="50000"/>
                  </a:schemeClr>
                </a:solidFill>
              </a:rPr>
              <a:t>1/100</a:t>
            </a:r>
            <a:r>
              <a:rPr lang="ja-JP" altLang="en-US" b="1" dirty="0" smtClean="0">
                <a:solidFill>
                  <a:schemeClr val="accent1">
                    <a:lumMod val="50000"/>
                  </a:schemeClr>
                </a:solidFill>
              </a:rPr>
              <a:t>の細菌が移る。＝　</a:t>
            </a:r>
            <a:r>
              <a:rPr lang="en-US" altLang="ja-JP" b="1" dirty="0" smtClean="0">
                <a:solidFill>
                  <a:schemeClr val="accent1">
                    <a:lumMod val="50000"/>
                  </a:schemeClr>
                </a:solidFill>
              </a:rPr>
              <a:t>10000</a:t>
            </a:r>
            <a:r>
              <a:rPr lang="ja-JP" altLang="en-US" b="1" dirty="0" smtClean="0">
                <a:solidFill>
                  <a:schemeClr val="accent1">
                    <a:lumMod val="50000"/>
                  </a:schemeClr>
                </a:solidFill>
              </a:rPr>
              <a:t>個</a:t>
            </a:r>
            <a:endParaRPr lang="en-US" altLang="ja-JP" b="1" dirty="0" smtClean="0">
              <a:solidFill>
                <a:schemeClr val="accent1">
                  <a:lumMod val="50000"/>
                </a:schemeClr>
              </a:solidFill>
            </a:endParaRPr>
          </a:p>
          <a:p>
            <a:endParaRPr lang="en-US" altLang="ja-JP" b="1" dirty="0" smtClean="0">
              <a:solidFill>
                <a:schemeClr val="accent1">
                  <a:lumMod val="50000"/>
                </a:schemeClr>
              </a:solidFill>
            </a:endParaRPr>
          </a:p>
          <a:p>
            <a:r>
              <a:rPr lang="ja-JP" altLang="en-US" b="1" dirty="0" smtClean="0">
                <a:solidFill>
                  <a:schemeClr val="accent1">
                    <a:lumMod val="50000"/>
                  </a:schemeClr>
                </a:solidFill>
              </a:rPr>
              <a:t>↓</a:t>
            </a:r>
            <a:endParaRPr lang="en-US" altLang="ja-JP" b="1" dirty="0" smtClean="0">
              <a:solidFill>
                <a:schemeClr val="accent1">
                  <a:lumMod val="50000"/>
                </a:schemeClr>
              </a:solidFill>
            </a:endParaRPr>
          </a:p>
          <a:p>
            <a:endParaRPr lang="en-US" altLang="ja-JP" b="1" dirty="0" smtClean="0">
              <a:solidFill>
                <a:schemeClr val="accent1">
                  <a:lumMod val="50000"/>
                </a:schemeClr>
              </a:solidFill>
            </a:endParaRPr>
          </a:p>
          <a:p>
            <a:r>
              <a:rPr lang="ja-JP" altLang="en-US" b="1" dirty="0" smtClean="0">
                <a:solidFill>
                  <a:schemeClr val="accent1">
                    <a:lumMod val="50000"/>
                  </a:schemeClr>
                </a:solidFill>
              </a:rPr>
              <a:t>・擦式アルコール消毒：　</a:t>
            </a:r>
            <a:r>
              <a:rPr lang="en-US" altLang="ja-JP" b="1" dirty="0" smtClean="0">
                <a:solidFill>
                  <a:schemeClr val="accent1">
                    <a:lumMod val="50000"/>
                  </a:schemeClr>
                </a:solidFill>
              </a:rPr>
              <a:t>1/1000 = 10</a:t>
            </a:r>
            <a:r>
              <a:rPr lang="ja-JP" altLang="en-US" b="1" dirty="0" smtClean="0">
                <a:solidFill>
                  <a:schemeClr val="accent1">
                    <a:lumMod val="50000"/>
                  </a:schemeClr>
                </a:solidFill>
              </a:rPr>
              <a:t>個</a:t>
            </a:r>
            <a:endParaRPr lang="en-US" altLang="ja-JP" b="1" dirty="0" smtClean="0">
              <a:solidFill>
                <a:schemeClr val="accent1">
                  <a:lumMod val="50000"/>
                </a:schemeClr>
              </a:solidFill>
            </a:endParaRPr>
          </a:p>
          <a:p>
            <a:endParaRPr lang="en-US" altLang="ja-JP" b="1" dirty="0" smtClean="0">
              <a:solidFill>
                <a:schemeClr val="accent1">
                  <a:lumMod val="50000"/>
                </a:schemeClr>
              </a:solidFill>
            </a:endParaRPr>
          </a:p>
        </p:txBody>
      </p:sp>
      <p:sp>
        <p:nvSpPr>
          <p:cNvPr id="5" name="正方形/長方形 4"/>
          <p:cNvSpPr/>
          <p:nvPr/>
        </p:nvSpPr>
        <p:spPr>
          <a:xfrm>
            <a:off x="1638925" y="1888677"/>
            <a:ext cx="6096000" cy="923330"/>
          </a:xfrm>
          <a:prstGeom prst="rect">
            <a:avLst/>
          </a:prstGeom>
        </p:spPr>
        <p:txBody>
          <a:bodyPr>
            <a:spAutoFit/>
          </a:bodyPr>
          <a:lstStyle/>
          <a:p>
            <a:pPr lvl="1"/>
            <a:r>
              <a:rPr lang="ja-JP" altLang="en-US" dirty="0"/>
              <a:t>患者皮膚に存在する細菌（</a:t>
            </a:r>
            <a:r>
              <a:rPr lang="ja-JP" altLang="en-US" i="1" dirty="0"/>
              <a:t>黄色ブドウ球菌</a:t>
            </a:r>
            <a:r>
              <a:rPr lang="ja-JP" altLang="en-US" dirty="0"/>
              <a:t>、</a:t>
            </a:r>
            <a:r>
              <a:rPr lang="en-GB" altLang="ja-JP" i="1" dirty="0"/>
              <a:t> P. mirabilis </a:t>
            </a:r>
            <a:r>
              <a:rPr lang="ja-JP" altLang="en-US" i="1" dirty="0" err="1"/>
              <a:t>、</a:t>
            </a:r>
            <a:r>
              <a:rPr lang="ja-JP" altLang="en-US" i="1" dirty="0"/>
              <a:t>クレブジエラ属、アシネトバクター属）の数は、</a:t>
            </a:r>
            <a:r>
              <a:rPr lang="en-US" altLang="ja-JP" i="1" dirty="0"/>
              <a:t>1</a:t>
            </a:r>
            <a:r>
              <a:rPr lang="en-GB" altLang="ja-JP" dirty="0"/>
              <a:t> cm</a:t>
            </a:r>
            <a:r>
              <a:rPr lang="en-GB" altLang="ja-JP" baseline="30000" dirty="0"/>
              <a:t>2 </a:t>
            </a:r>
            <a:r>
              <a:rPr lang="ja-JP" altLang="en-US" dirty="0"/>
              <a:t>あたり</a:t>
            </a:r>
            <a:r>
              <a:rPr lang="en-US" altLang="ja-JP" dirty="0"/>
              <a:t>10</a:t>
            </a:r>
            <a:r>
              <a:rPr lang="ja-JP" altLang="en-US" dirty="0"/>
              <a:t>億</a:t>
            </a:r>
            <a:r>
              <a:rPr lang="ja-JP" altLang="en-US" dirty="0" smtClean="0"/>
              <a:t>コロニーであった。</a:t>
            </a:r>
            <a:endParaRPr lang="en-US" altLang="ja-JP" dirty="0"/>
          </a:p>
        </p:txBody>
      </p:sp>
    </p:spTree>
    <p:extLst>
      <p:ext uri="{BB962C8B-B14F-4D97-AF65-F5344CB8AC3E}">
        <p14:creationId xmlns:p14="http://schemas.microsoft.com/office/powerpoint/2010/main" val="11746343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6" descr="figure6"/>
          <p:cNvPicPr>
            <a:picLocks noChangeAspect="1" noChangeArrowheads="1"/>
          </p:cNvPicPr>
          <p:nvPr/>
        </p:nvPicPr>
        <p:blipFill>
          <a:blip r:embed="rId4">
            <a:extLst>
              <a:ext uri="{28A0092B-C50C-407E-A947-70E740481C1C}">
                <a14:useLocalDpi xmlns:a14="http://schemas.microsoft.com/office/drawing/2010/main" val="0"/>
              </a:ext>
            </a:extLst>
          </a:blip>
          <a:srcRect r="11131"/>
          <a:stretch>
            <a:fillRect/>
          </a:stretch>
        </p:blipFill>
        <p:spPr bwMode="auto">
          <a:xfrm>
            <a:off x="42555" y="844829"/>
            <a:ext cx="60928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9" name="Rectangle 8"/>
          <p:cNvSpPr>
            <a:spLocks noGrp="1" noChangeArrowheads="1"/>
          </p:cNvSpPr>
          <p:nvPr>
            <p:ph type="body" sz="half" idx="1"/>
          </p:nvPr>
        </p:nvSpPr>
        <p:spPr>
          <a:xfrm>
            <a:off x="4691921" y="268387"/>
            <a:ext cx="7120327" cy="1513296"/>
          </a:xfrm>
        </p:spPr>
        <p:txBody>
          <a:bodyPr/>
          <a:lstStyle/>
          <a:p>
            <a:pPr eaLnBrk="1" hangingPunct="1"/>
            <a:r>
              <a:rPr lang="ja-JP" altLang="en-US" b="1" dirty="0" smtClean="0">
                <a:solidFill>
                  <a:schemeClr val="accent1">
                    <a:lumMod val="75000"/>
                  </a:schemeClr>
                </a:solidFill>
                <a:ea typeface="ＭＳ Ｐゴシック" panose="020B0600070205080204" pitchFamily="50" charset="-128"/>
              </a:rPr>
              <a:t>汚染された手で侵襲的機器を操作することは、患者の病原菌を感染のリスクのある部位に移動させることを意味する。</a:t>
            </a:r>
            <a:endParaRPr lang="en-US" altLang="ja-JP" b="1" dirty="0" smtClean="0">
              <a:solidFill>
                <a:schemeClr val="accent1">
                  <a:lumMod val="75000"/>
                </a:schemeClr>
              </a:solidFill>
              <a:ea typeface="ＭＳ Ｐゴシック" panose="020B0600070205080204" pitchFamily="50" charset="-128"/>
            </a:endParaRPr>
          </a:p>
        </p:txBody>
      </p:sp>
      <p:sp>
        <p:nvSpPr>
          <p:cNvPr id="50180" name="Text Box 10"/>
          <p:cNvSpPr txBox="1">
            <a:spLocks noChangeArrowheads="1"/>
          </p:cNvSpPr>
          <p:nvPr/>
        </p:nvSpPr>
        <p:spPr bwMode="auto">
          <a:xfrm>
            <a:off x="649184" y="6232429"/>
            <a:ext cx="83169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b">
            <a:spAutoFit/>
          </a:bodyPr>
          <a:lstStyle>
            <a:lvl1pPr>
              <a:spcBef>
                <a:spcPct val="25000"/>
              </a:spcBef>
              <a:buClr>
                <a:schemeClr val="accent1"/>
              </a:buClr>
              <a:buFont typeface="Arial" panose="020B0604020202020204" pitchFamily="34" charset="0"/>
              <a:defRPr sz="2400">
                <a:solidFill>
                  <a:schemeClr val="tx1"/>
                </a:solidFill>
                <a:latin typeface="Arial" panose="020B0604020202020204" pitchFamily="34" charset="0"/>
              </a:defRPr>
            </a:lvl1pPr>
            <a:lvl2pPr marL="998538"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2pPr>
            <a:lvl3pPr marL="1635125"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3pPr>
            <a:lvl4pPr marL="2271713"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908300"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5pPr>
            <a:lvl6pPr marL="33655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6pPr>
            <a:lvl7pPr marL="38227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7pPr>
            <a:lvl8pPr marL="42799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8pPr>
            <a:lvl9pPr marL="47371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9pPr>
          </a:lstStyle>
          <a:p>
            <a:pPr eaLnBrk="1" hangingPunct="1">
              <a:spcBef>
                <a:spcPct val="0"/>
              </a:spcBef>
              <a:buClrTx/>
              <a:buFontTx/>
              <a:buNone/>
            </a:pPr>
            <a:r>
              <a:rPr lang="fr-FR" altLang="ja-JP" sz="1200" dirty="0">
                <a:ea typeface="ＭＳ Ｐゴシック" panose="020B0600070205080204" pitchFamily="50" charset="-128"/>
              </a:rPr>
              <a:t>Pittet D et al. </a:t>
            </a:r>
            <a:r>
              <a:rPr lang="fr-FR" altLang="ja-JP" sz="1200" i="1" dirty="0">
                <a:ea typeface="ＭＳ Ｐゴシック" panose="020B0600070205080204" pitchFamily="50" charset="-128"/>
              </a:rPr>
              <a:t>The Lancet Infect Dis</a:t>
            </a:r>
            <a:r>
              <a:rPr lang="fr-FR" altLang="ja-JP" sz="1200" dirty="0">
                <a:ea typeface="ＭＳ Ｐゴシック" panose="020B0600070205080204" pitchFamily="50" charset="-128"/>
              </a:rPr>
              <a:t> 2006</a:t>
            </a:r>
          </a:p>
        </p:txBody>
      </p:sp>
      <p:pic>
        <p:nvPicPr>
          <p:cNvPr id="3" name="図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74358" y="2318530"/>
            <a:ext cx="2285714" cy="1180952"/>
          </a:xfrm>
          <a:prstGeom prst="rect">
            <a:avLst/>
          </a:prstGeom>
        </p:spPr>
      </p:pic>
      <p:sp>
        <p:nvSpPr>
          <p:cNvPr id="8" name="正方形/長方形 7"/>
          <p:cNvSpPr/>
          <p:nvPr/>
        </p:nvSpPr>
        <p:spPr>
          <a:xfrm>
            <a:off x="7578037" y="3597570"/>
            <a:ext cx="4100618" cy="2775095"/>
          </a:xfrm>
          <a:prstGeom prst="rect">
            <a:avLst/>
          </a:prstGeom>
          <a:solidFill>
            <a:srgbClr val="9DC3E6">
              <a:alpha val="50196"/>
            </a:srgb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b="1" dirty="0" smtClean="0">
              <a:solidFill>
                <a:schemeClr val="accent1">
                  <a:lumMod val="50000"/>
                </a:schemeClr>
              </a:solidFill>
            </a:endParaRPr>
          </a:p>
          <a:p>
            <a:r>
              <a:rPr lang="en-US" altLang="ja-JP" b="1" dirty="0">
                <a:solidFill>
                  <a:schemeClr val="accent1">
                    <a:lumMod val="50000"/>
                  </a:schemeClr>
                </a:solidFill>
              </a:rPr>
              <a:t> </a:t>
            </a:r>
            <a:r>
              <a:rPr lang="en-US" altLang="ja-JP" b="1" dirty="0" smtClean="0">
                <a:solidFill>
                  <a:schemeClr val="accent1">
                    <a:lumMod val="50000"/>
                  </a:schemeClr>
                </a:solidFill>
              </a:rPr>
              <a:t>           </a:t>
            </a:r>
            <a:r>
              <a:rPr lang="ja-JP" altLang="en-US" b="1" dirty="0" smtClean="0">
                <a:solidFill>
                  <a:schemeClr val="accent1">
                    <a:lumMod val="50000"/>
                  </a:schemeClr>
                </a:solidFill>
              </a:rPr>
              <a:t>の後で</a:t>
            </a:r>
            <a:endParaRPr lang="en-US" altLang="ja-JP" b="1" dirty="0" smtClean="0">
              <a:solidFill>
                <a:schemeClr val="accent1">
                  <a:lumMod val="50000"/>
                </a:schemeClr>
              </a:solidFill>
            </a:endParaRPr>
          </a:p>
          <a:p>
            <a:r>
              <a:rPr lang="ja-JP" altLang="en-US" b="1" dirty="0" smtClean="0">
                <a:solidFill>
                  <a:schemeClr val="accent1">
                    <a:lumMod val="50000"/>
                  </a:schemeClr>
                </a:solidFill>
              </a:rPr>
              <a:t>あなたの</a:t>
            </a:r>
            <a:r>
              <a:rPr lang="ja-JP" altLang="en-US" b="1" dirty="0">
                <a:solidFill>
                  <a:schemeClr val="accent1">
                    <a:lumMod val="50000"/>
                  </a:schemeClr>
                </a:solidFill>
              </a:rPr>
              <a:t>手</a:t>
            </a:r>
            <a:r>
              <a:rPr lang="ja-JP" altLang="en-US" b="1" dirty="0" smtClean="0">
                <a:solidFill>
                  <a:schemeClr val="accent1">
                    <a:lumMod val="50000"/>
                  </a:schemeClr>
                </a:solidFill>
              </a:rPr>
              <a:t>に</a:t>
            </a:r>
            <a:r>
              <a:rPr lang="en-US" altLang="ja-JP" b="1" dirty="0" smtClean="0">
                <a:solidFill>
                  <a:schemeClr val="accent1">
                    <a:lumMod val="50000"/>
                  </a:schemeClr>
                </a:solidFill>
              </a:rPr>
              <a:t>10</a:t>
            </a:r>
            <a:r>
              <a:rPr lang="ja-JP" altLang="en-US" b="1" dirty="0" smtClean="0">
                <a:solidFill>
                  <a:schemeClr val="accent1">
                    <a:lumMod val="50000"/>
                  </a:schemeClr>
                </a:solidFill>
              </a:rPr>
              <a:t>個～</a:t>
            </a:r>
            <a:r>
              <a:rPr lang="en-US" altLang="ja-JP" b="1" dirty="0" smtClean="0">
                <a:solidFill>
                  <a:schemeClr val="accent1">
                    <a:lumMod val="50000"/>
                  </a:schemeClr>
                </a:solidFill>
              </a:rPr>
              <a:t>100</a:t>
            </a:r>
            <a:r>
              <a:rPr lang="ja-JP" altLang="en-US" b="1" dirty="0" smtClean="0">
                <a:solidFill>
                  <a:schemeClr val="accent1">
                    <a:lumMod val="50000"/>
                  </a:schemeClr>
                </a:solidFill>
              </a:rPr>
              <a:t>個程度の菌しか付いていなくても</a:t>
            </a:r>
            <a:endParaRPr lang="en-US" altLang="ja-JP" b="1" dirty="0" smtClean="0">
              <a:solidFill>
                <a:schemeClr val="accent1">
                  <a:lumMod val="50000"/>
                </a:schemeClr>
              </a:solidFill>
            </a:endParaRPr>
          </a:p>
          <a:p>
            <a:endParaRPr lang="en-US" altLang="ja-JP" b="1" dirty="0" smtClean="0">
              <a:solidFill>
                <a:schemeClr val="accent1">
                  <a:lumMod val="50000"/>
                </a:schemeClr>
              </a:solidFill>
            </a:endParaRPr>
          </a:p>
          <a:p>
            <a:r>
              <a:rPr lang="ja-JP" altLang="en-US" b="1" dirty="0" smtClean="0">
                <a:solidFill>
                  <a:schemeClr val="accent1">
                    <a:lumMod val="50000"/>
                  </a:schemeClr>
                </a:solidFill>
              </a:rPr>
              <a:t>↓</a:t>
            </a:r>
            <a:endParaRPr lang="en-US" altLang="ja-JP" b="1" dirty="0" smtClean="0">
              <a:solidFill>
                <a:schemeClr val="accent1">
                  <a:lumMod val="50000"/>
                </a:schemeClr>
              </a:solidFill>
            </a:endParaRPr>
          </a:p>
          <a:p>
            <a:endParaRPr lang="en-US" altLang="ja-JP" b="1" dirty="0" smtClean="0">
              <a:solidFill>
                <a:schemeClr val="accent1">
                  <a:lumMod val="50000"/>
                </a:schemeClr>
              </a:solidFill>
            </a:endParaRPr>
          </a:p>
          <a:p>
            <a:r>
              <a:rPr lang="ja-JP" altLang="en-US" b="1" dirty="0" smtClean="0">
                <a:solidFill>
                  <a:schemeClr val="accent1">
                    <a:lumMod val="50000"/>
                  </a:schemeClr>
                </a:solidFill>
              </a:rPr>
              <a:t>・擦式アルコール消毒：　</a:t>
            </a:r>
            <a:r>
              <a:rPr lang="en-US" altLang="ja-JP" b="1" dirty="0" smtClean="0">
                <a:solidFill>
                  <a:schemeClr val="accent1">
                    <a:lumMod val="50000"/>
                  </a:schemeClr>
                </a:solidFill>
              </a:rPr>
              <a:t>1/1000 = &lt;1 </a:t>
            </a:r>
            <a:r>
              <a:rPr lang="ja-JP" altLang="en-US" b="1" dirty="0" smtClean="0">
                <a:solidFill>
                  <a:schemeClr val="accent1">
                    <a:lumMod val="50000"/>
                  </a:schemeClr>
                </a:solidFill>
              </a:rPr>
              <a:t>個</a:t>
            </a:r>
            <a:endParaRPr lang="en-US" altLang="ja-JP" b="1" dirty="0" smtClean="0">
              <a:solidFill>
                <a:schemeClr val="accent1">
                  <a:lumMod val="50000"/>
                </a:schemeClr>
              </a:solidFill>
            </a:endParaRPr>
          </a:p>
          <a:p>
            <a:r>
              <a:rPr lang="en-US" altLang="ja-JP" b="1" dirty="0" smtClean="0">
                <a:solidFill>
                  <a:schemeClr val="accent1">
                    <a:lumMod val="50000"/>
                  </a:schemeClr>
                </a:solidFill>
              </a:rPr>
              <a:t> </a:t>
            </a:r>
          </a:p>
        </p:txBody>
      </p:sp>
      <p:pic>
        <p:nvPicPr>
          <p:cNvPr id="9" name="図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58912" y="3801920"/>
            <a:ext cx="486957" cy="410271"/>
          </a:xfrm>
          <a:prstGeom prst="rect">
            <a:avLst/>
          </a:prstGeom>
        </p:spPr>
      </p:pic>
    </p:spTree>
    <p:custDataLst>
      <p:tags r:id="rId1"/>
    </p:custDataLst>
    <p:extLst>
      <p:ext uri="{BB962C8B-B14F-4D97-AF65-F5344CB8AC3E}">
        <p14:creationId xmlns:p14="http://schemas.microsoft.com/office/powerpoint/2010/main" val="3165282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4"/>
          <p:cNvSpPr>
            <a:spLocks noGrp="1" noChangeArrowheads="1"/>
          </p:cNvSpPr>
          <p:nvPr>
            <p:ph type="body" sz="half" idx="1"/>
          </p:nvPr>
        </p:nvSpPr>
        <p:spPr>
          <a:xfrm>
            <a:off x="366452" y="576683"/>
            <a:ext cx="8907463" cy="712474"/>
          </a:xfrm>
        </p:spPr>
        <p:txBody>
          <a:bodyPr>
            <a:normAutofit/>
          </a:bodyPr>
          <a:lstStyle/>
          <a:p>
            <a:pPr eaLnBrk="1" hangingPunct="1"/>
            <a:r>
              <a:rPr lang="ja-JP" altLang="en-US" sz="3200" b="1" dirty="0" smtClean="0">
                <a:solidFill>
                  <a:schemeClr val="accent1">
                    <a:lumMod val="75000"/>
                  </a:schemeClr>
                </a:solidFill>
                <a:ea typeface="ＭＳ Ｐゴシック" panose="020B0600070205080204" pitchFamily="50" charset="-128"/>
              </a:rPr>
              <a:t>菌を周囲に広げないために。</a:t>
            </a:r>
            <a:endParaRPr lang="en-US" altLang="ja-JP" sz="3200" b="1" dirty="0">
              <a:solidFill>
                <a:schemeClr val="accent1">
                  <a:lumMod val="75000"/>
                </a:schemeClr>
              </a:solidFill>
              <a:ea typeface="ＭＳ Ｐゴシック" panose="020B0600070205080204" pitchFamily="50" charset="-128"/>
            </a:endParaRPr>
          </a:p>
          <a:p>
            <a:pPr marL="0" indent="0" eaLnBrk="1" hangingPunct="1">
              <a:buNone/>
            </a:pPr>
            <a:endParaRPr lang="en-US" altLang="ja-JP" sz="3200" b="1" dirty="0">
              <a:solidFill>
                <a:schemeClr val="accent1">
                  <a:lumMod val="75000"/>
                </a:schemeClr>
              </a:solidFill>
              <a:ea typeface="ＭＳ Ｐゴシック" panose="020B0600070205080204" pitchFamily="50" charset="-128"/>
            </a:endParaRPr>
          </a:p>
        </p:txBody>
      </p:sp>
      <p:sp>
        <p:nvSpPr>
          <p:cNvPr id="39941" name="Text Box 19"/>
          <p:cNvSpPr txBox="1">
            <a:spLocks noChangeArrowheads="1"/>
          </p:cNvSpPr>
          <p:nvPr/>
        </p:nvSpPr>
        <p:spPr bwMode="auto">
          <a:xfrm>
            <a:off x="7330190" y="6226045"/>
            <a:ext cx="42072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nchor="b">
            <a:spAutoFit/>
          </a:bodyPr>
          <a:lstStyle>
            <a:lvl1pPr>
              <a:spcBef>
                <a:spcPct val="25000"/>
              </a:spcBef>
              <a:buClr>
                <a:schemeClr val="accent1"/>
              </a:buClr>
              <a:buFont typeface="Arial" panose="020B0604020202020204" pitchFamily="34" charset="0"/>
              <a:defRPr sz="2400">
                <a:solidFill>
                  <a:schemeClr val="tx1"/>
                </a:solidFill>
                <a:latin typeface="Arial" panose="020B0604020202020204" pitchFamily="34" charset="0"/>
              </a:defRPr>
            </a:lvl1pPr>
            <a:lvl2pPr marL="998538"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2pPr>
            <a:lvl3pPr marL="1635125"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3pPr>
            <a:lvl4pPr marL="2271713" indent="-457200">
              <a:spcBef>
                <a:spcPct val="250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908300" indent="-457200">
              <a:spcBef>
                <a:spcPct val="15000"/>
              </a:spcBef>
              <a:buClr>
                <a:schemeClr val="accent1"/>
              </a:buClr>
              <a:buFont typeface="Arial" panose="020B0604020202020204" pitchFamily="34" charset="0"/>
              <a:defRPr sz="2400" i="1">
                <a:solidFill>
                  <a:schemeClr val="tx2"/>
                </a:solidFill>
                <a:latin typeface="Arial" panose="020B0604020202020204" pitchFamily="34" charset="0"/>
              </a:defRPr>
            </a:lvl5pPr>
            <a:lvl6pPr marL="33655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6pPr>
            <a:lvl7pPr marL="38227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7pPr>
            <a:lvl8pPr marL="42799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8pPr>
            <a:lvl9pPr marL="4737100" indent="-457200" eaLnBrk="0" fontAlgn="base" hangingPunct="0">
              <a:spcBef>
                <a:spcPct val="15000"/>
              </a:spcBef>
              <a:spcAft>
                <a:spcPct val="0"/>
              </a:spcAft>
              <a:buClr>
                <a:schemeClr val="accent1"/>
              </a:buClr>
              <a:buFont typeface="Arial" panose="020B0604020202020204" pitchFamily="34" charset="0"/>
              <a:defRPr sz="2400" i="1">
                <a:solidFill>
                  <a:schemeClr val="tx2"/>
                </a:solidFill>
                <a:latin typeface="Arial" panose="020B0604020202020204" pitchFamily="34" charset="0"/>
              </a:defRPr>
            </a:lvl9pPr>
          </a:lstStyle>
          <a:p>
            <a:pPr eaLnBrk="1" hangingPunct="1">
              <a:spcBef>
                <a:spcPct val="0"/>
              </a:spcBef>
              <a:buClrTx/>
              <a:buFontTx/>
              <a:buNone/>
            </a:pPr>
            <a:r>
              <a:rPr lang="fr-FR" altLang="ja-JP" sz="1200" dirty="0">
                <a:ea typeface="ＭＳ Ｐゴシック" panose="020B0600070205080204" pitchFamily="50" charset="-128"/>
              </a:rPr>
              <a:t>Pittet D et al. </a:t>
            </a:r>
            <a:r>
              <a:rPr lang="fr-FR" altLang="ja-JP" sz="1200" i="1" dirty="0">
                <a:ea typeface="ＭＳ Ｐゴシック" panose="020B0600070205080204" pitchFamily="50" charset="-128"/>
              </a:rPr>
              <a:t>The Lancet Infect Dis</a:t>
            </a:r>
            <a:r>
              <a:rPr lang="fr-FR" altLang="ja-JP" sz="1200" dirty="0">
                <a:ea typeface="ＭＳ Ｐゴシック" panose="020B0600070205080204" pitchFamily="50" charset="-128"/>
              </a:rPr>
              <a:t> 2006</a:t>
            </a:r>
          </a:p>
        </p:txBody>
      </p:sp>
      <p:sp>
        <p:nvSpPr>
          <p:cNvPr id="8" name="正方形/長方形 7"/>
          <p:cNvSpPr/>
          <p:nvPr/>
        </p:nvSpPr>
        <p:spPr>
          <a:xfrm>
            <a:off x="403842" y="2004718"/>
            <a:ext cx="4100618" cy="3004362"/>
          </a:xfrm>
          <a:prstGeom prst="rect">
            <a:avLst/>
          </a:prstGeom>
          <a:solidFill>
            <a:srgbClr val="9DC3E6">
              <a:alpha val="50196"/>
            </a:srgb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accent1">
                    <a:lumMod val="50000"/>
                  </a:schemeClr>
                </a:solidFill>
              </a:rPr>
              <a:t>汚染された手で他を触る前に</a:t>
            </a:r>
            <a:endParaRPr lang="en-US" altLang="ja-JP" b="1" dirty="0" smtClean="0">
              <a:solidFill>
                <a:schemeClr val="accent1">
                  <a:lumMod val="50000"/>
                </a:schemeClr>
              </a:solidFill>
            </a:endParaRPr>
          </a:p>
          <a:p>
            <a:endParaRPr lang="en-US" altLang="ja-JP" b="1" dirty="0">
              <a:solidFill>
                <a:schemeClr val="accent1">
                  <a:lumMod val="50000"/>
                </a:schemeClr>
              </a:solidFill>
            </a:endParaRPr>
          </a:p>
          <a:p>
            <a:r>
              <a:rPr lang="ja-JP" altLang="en-US" b="1" dirty="0" smtClean="0">
                <a:solidFill>
                  <a:schemeClr val="accent1">
                    <a:lumMod val="50000"/>
                  </a:schemeClr>
                </a:solidFill>
              </a:rPr>
              <a:t>↓</a:t>
            </a:r>
            <a:endParaRPr lang="en-US" altLang="ja-JP" b="1" dirty="0" smtClean="0">
              <a:solidFill>
                <a:schemeClr val="accent1">
                  <a:lumMod val="50000"/>
                </a:schemeClr>
              </a:solidFill>
            </a:endParaRPr>
          </a:p>
          <a:p>
            <a:endParaRPr lang="en-US" altLang="ja-JP" b="1" dirty="0" smtClean="0">
              <a:solidFill>
                <a:schemeClr val="accent1">
                  <a:lumMod val="50000"/>
                </a:schemeClr>
              </a:solidFill>
            </a:endParaRPr>
          </a:p>
          <a:p>
            <a:r>
              <a:rPr lang="ja-JP" altLang="en-US" b="1" dirty="0" smtClean="0">
                <a:solidFill>
                  <a:schemeClr val="accent1">
                    <a:lumMod val="50000"/>
                  </a:schemeClr>
                </a:solidFill>
              </a:rPr>
              <a:t>・擦式アルコール消毒で手指上の菌を　</a:t>
            </a:r>
            <a:r>
              <a:rPr lang="en-US" altLang="ja-JP" b="1" dirty="0" smtClean="0">
                <a:solidFill>
                  <a:schemeClr val="accent1">
                    <a:lumMod val="50000"/>
                  </a:schemeClr>
                </a:solidFill>
              </a:rPr>
              <a:t>1/1000 </a:t>
            </a:r>
            <a:r>
              <a:rPr lang="ja-JP" altLang="en-US" b="1" dirty="0" smtClean="0">
                <a:solidFill>
                  <a:schemeClr val="accent1">
                    <a:lumMod val="50000"/>
                  </a:schemeClr>
                </a:solidFill>
              </a:rPr>
              <a:t>にしておきましょう。</a:t>
            </a:r>
            <a:endParaRPr lang="en-US" altLang="ja-JP" b="1" dirty="0" smtClean="0">
              <a:solidFill>
                <a:schemeClr val="accent1">
                  <a:lumMod val="50000"/>
                </a:schemeClr>
              </a:solidFill>
            </a:endParaRPr>
          </a:p>
        </p:txBody>
      </p:sp>
      <p:pic>
        <p:nvPicPr>
          <p:cNvPr id="9" name="Picture 6" descr="figure6"/>
          <p:cNvPicPr>
            <a:picLocks noChangeAspect="1" noChangeArrowheads="1"/>
          </p:cNvPicPr>
          <p:nvPr/>
        </p:nvPicPr>
        <p:blipFill>
          <a:blip r:embed="rId3">
            <a:extLst>
              <a:ext uri="{28A0092B-C50C-407E-A947-70E740481C1C}">
                <a14:useLocalDpi xmlns:a14="http://schemas.microsoft.com/office/drawing/2010/main" val="0"/>
              </a:ext>
            </a:extLst>
          </a:blip>
          <a:srcRect r="11131"/>
          <a:stretch>
            <a:fillRect/>
          </a:stretch>
        </p:blipFill>
        <p:spPr bwMode="auto">
          <a:xfrm>
            <a:off x="6694399" y="1289157"/>
            <a:ext cx="5159032" cy="4355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図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0046" y="3859011"/>
            <a:ext cx="2552381" cy="1384127"/>
          </a:xfrm>
          <a:prstGeom prst="rect">
            <a:avLst/>
          </a:prstGeom>
        </p:spPr>
      </p:pic>
    </p:spTree>
    <p:extLst>
      <p:ext uri="{BB962C8B-B14F-4D97-AF65-F5344CB8AC3E}">
        <p14:creationId xmlns:p14="http://schemas.microsoft.com/office/powerpoint/2010/main" val="8257748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e991d7cf-6b22-4b99-9a59-43318d8076e2"/>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550</Words>
  <Application>Microsoft Office PowerPoint</Application>
  <PresentationFormat>ワイド画面</PresentationFormat>
  <Paragraphs>88</Paragraphs>
  <Slides>8</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Monotype Sorts</vt:lpstr>
      <vt:lpstr>ＭＳ Ｐゴシック</vt:lpstr>
      <vt:lpstr>Arial</vt:lpstr>
      <vt:lpstr>Calibri</vt:lpstr>
      <vt:lpstr>Calibri Light</vt:lpstr>
      <vt:lpstr>Office テーマ</vt:lpstr>
      <vt:lpstr>10分勉強会 なぜ、5モーメンツ？</vt:lpstr>
      <vt:lpstr>いま、あなたの手には何個菌がいるでしょう？</vt:lpstr>
      <vt:lpstr>最後にアルコール消毒してから何分経っていますか？</vt:lpstr>
      <vt:lpstr>その手洗いで、手指の菌数は何分の一になったと思いますか？</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Okamoto, Yoshiko</dc:creator>
  <cp:lastModifiedBy>Okamoto, Yoshiko</cp:lastModifiedBy>
  <cp:revision>14</cp:revision>
  <dcterms:created xsi:type="dcterms:W3CDTF">2015-06-01T02:44:54Z</dcterms:created>
  <dcterms:modified xsi:type="dcterms:W3CDTF">2015-06-01T04:30:07Z</dcterms:modified>
</cp:coreProperties>
</file>