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65" r:id="rId4"/>
    <p:sldId id="262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93" autoAdjust="0"/>
    <p:restoredTop sz="94712" autoAdjust="0"/>
  </p:normalViewPr>
  <p:slideViewPr>
    <p:cSldViewPr snapToGrid="0" snapToObjects="1">
      <p:cViewPr>
        <p:scale>
          <a:sx n="70" d="100"/>
          <a:sy n="70" d="100"/>
        </p:scale>
        <p:origin x="32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kamotoy\Desktop\2016\&#21046;&#20316;&#29289;\&#12452;&#12531;&#12501;&#12523;&#24773;&#22577;&#12487;&#12540;&#1247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+mn-cs"/>
              </a:defRPr>
            </a:pPr>
            <a:r>
              <a:rPr lang="ja-JP" altLang="en-US" sz="1600" b="1" dirty="0">
                <a:latin typeface="+mn-ea"/>
                <a:ea typeface="+mn-ea"/>
              </a:rPr>
              <a:t>過去</a:t>
            </a:r>
            <a:r>
              <a:rPr lang="en-US" altLang="ja-JP" sz="1600" b="1" dirty="0">
                <a:latin typeface="+mn-ea"/>
                <a:ea typeface="+mn-ea"/>
              </a:rPr>
              <a:t>5</a:t>
            </a:r>
            <a:r>
              <a:rPr lang="ja-JP" altLang="en-US" sz="1600" b="1" dirty="0">
                <a:latin typeface="+mn-ea"/>
                <a:ea typeface="+mn-ea"/>
              </a:rPr>
              <a:t>年間のインフルエンザ検出数</a:t>
            </a:r>
          </a:p>
        </c:rich>
      </c:tx>
      <c:layout>
        <c:manualLayout>
          <c:xMode val="edge"/>
          <c:yMode val="edge"/>
          <c:x val="0.3349888951662021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2015/2016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Sheet1!$B$5:$B$24</c:f>
              <c:numCache>
                <c:formatCode>General</c:formatCode>
                <c:ptCount val="20"/>
                <c:pt idx="0">
                  <c:v>17</c:v>
                </c:pt>
                <c:pt idx="1">
                  <c:v>6</c:v>
                </c:pt>
                <c:pt idx="2">
                  <c:v>7</c:v>
                </c:pt>
                <c:pt idx="3">
                  <c:v>3</c:v>
                </c:pt>
                <c:pt idx="4">
                  <c:v>10</c:v>
                </c:pt>
                <c:pt idx="5">
                  <c:v>13</c:v>
                </c:pt>
                <c:pt idx="6">
                  <c:v>8</c:v>
                </c:pt>
                <c:pt idx="7">
                  <c:v>33</c:v>
                </c:pt>
                <c:pt idx="8">
                  <c:v>9</c:v>
                </c:pt>
                <c:pt idx="9">
                  <c:v>22</c:v>
                </c:pt>
                <c:pt idx="10">
                  <c:v>24</c:v>
                </c:pt>
                <c:pt idx="11">
                  <c:v>27</c:v>
                </c:pt>
                <c:pt idx="12">
                  <c:v>22</c:v>
                </c:pt>
                <c:pt idx="13">
                  <c:v>29</c:v>
                </c:pt>
                <c:pt idx="14">
                  <c:v>31</c:v>
                </c:pt>
                <c:pt idx="15">
                  <c:v>22</c:v>
                </c:pt>
                <c:pt idx="16">
                  <c:v>28</c:v>
                </c:pt>
                <c:pt idx="17">
                  <c:v>23</c:v>
                </c:pt>
                <c:pt idx="18">
                  <c:v>41</c:v>
                </c:pt>
                <c:pt idx="19">
                  <c:v>63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2014/2015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val>
            <c:numRef>
              <c:f>Sheet1!$C$5:$C$24</c:f>
              <c:numCache>
                <c:formatCode>General</c:formatCode>
                <c:ptCount val="20"/>
                <c:pt idx="0">
                  <c:v>5</c:v>
                </c:pt>
                <c:pt idx="1">
                  <c:v>13</c:v>
                </c:pt>
                <c:pt idx="2">
                  <c:v>10</c:v>
                </c:pt>
                <c:pt idx="3">
                  <c:v>15</c:v>
                </c:pt>
                <c:pt idx="4">
                  <c:v>19</c:v>
                </c:pt>
                <c:pt idx="5">
                  <c:v>4</c:v>
                </c:pt>
                <c:pt idx="6">
                  <c:v>6</c:v>
                </c:pt>
                <c:pt idx="7">
                  <c:v>14</c:v>
                </c:pt>
                <c:pt idx="8">
                  <c:v>27</c:v>
                </c:pt>
                <c:pt idx="9">
                  <c:v>30</c:v>
                </c:pt>
                <c:pt idx="10">
                  <c:v>81</c:v>
                </c:pt>
                <c:pt idx="11">
                  <c:v>111</c:v>
                </c:pt>
                <c:pt idx="12">
                  <c:v>194</c:v>
                </c:pt>
                <c:pt idx="13">
                  <c:v>303</c:v>
                </c:pt>
                <c:pt idx="14">
                  <c:v>383</c:v>
                </c:pt>
                <c:pt idx="15">
                  <c:v>531</c:v>
                </c:pt>
                <c:pt idx="16">
                  <c:v>382</c:v>
                </c:pt>
                <c:pt idx="17">
                  <c:v>73</c:v>
                </c:pt>
                <c:pt idx="18">
                  <c:v>611</c:v>
                </c:pt>
                <c:pt idx="19">
                  <c:v>501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Sheet1!$D$4</c:f>
              <c:strCache>
                <c:ptCount val="1"/>
                <c:pt idx="0">
                  <c:v>2013/2014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val>
            <c:numRef>
              <c:f>Sheet1!$D$5:$D$24</c:f>
              <c:numCache>
                <c:formatCode>General</c:formatCode>
                <c:ptCount val="20"/>
                <c:pt idx="0">
                  <c:v>4</c:v>
                </c:pt>
                <c:pt idx="1">
                  <c:v>3</c:v>
                </c:pt>
                <c:pt idx="2">
                  <c:v>8</c:v>
                </c:pt>
                <c:pt idx="3">
                  <c:v>7</c:v>
                </c:pt>
                <c:pt idx="4">
                  <c:v>15</c:v>
                </c:pt>
                <c:pt idx="5">
                  <c:v>16</c:v>
                </c:pt>
                <c:pt idx="6">
                  <c:v>6</c:v>
                </c:pt>
                <c:pt idx="7">
                  <c:v>19</c:v>
                </c:pt>
                <c:pt idx="8">
                  <c:v>13</c:v>
                </c:pt>
                <c:pt idx="9">
                  <c:v>14</c:v>
                </c:pt>
                <c:pt idx="10">
                  <c:v>17</c:v>
                </c:pt>
                <c:pt idx="11">
                  <c:v>53</c:v>
                </c:pt>
                <c:pt idx="12">
                  <c:v>97</c:v>
                </c:pt>
                <c:pt idx="13">
                  <c:v>105</c:v>
                </c:pt>
                <c:pt idx="14">
                  <c:v>104</c:v>
                </c:pt>
                <c:pt idx="15">
                  <c:v>154</c:v>
                </c:pt>
                <c:pt idx="16">
                  <c:v>133</c:v>
                </c:pt>
                <c:pt idx="17">
                  <c:v>65</c:v>
                </c:pt>
                <c:pt idx="18">
                  <c:v>474</c:v>
                </c:pt>
                <c:pt idx="19">
                  <c:v>739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Sheet1!$E$4</c:f>
              <c:strCache>
                <c:ptCount val="1"/>
                <c:pt idx="0">
                  <c:v>2012/2013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val>
            <c:numRef>
              <c:f>Sheet1!$E$5:$E$24</c:f>
              <c:numCache>
                <c:formatCode>General</c:formatCode>
                <c:ptCount val="20"/>
                <c:pt idx="0">
                  <c:v>40</c:v>
                </c:pt>
                <c:pt idx="1">
                  <c:v>20</c:v>
                </c:pt>
                <c:pt idx="2">
                  <c:v>5</c:v>
                </c:pt>
                <c:pt idx="3">
                  <c:v>33</c:v>
                </c:pt>
                <c:pt idx="4">
                  <c:v>11</c:v>
                </c:pt>
                <c:pt idx="5">
                  <c:v>8</c:v>
                </c:pt>
                <c:pt idx="6">
                  <c:v>4</c:v>
                </c:pt>
                <c:pt idx="7">
                  <c:v>11</c:v>
                </c:pt>
                <c:pt idx="8">
                  <c:v>11</c:v>
                </c:pt>
                <c:pt idx="9">
                  <c:v>14</c:v>
                </c:pt>
                <c:pt idx="10">
                  <c:v>11</c:v>
                </c:pt>
                <c:pt idx="11">
                  <c:v>30</c:v>
                </c:pt>
                <c:pt idx="12">
                  <c:v>44</c:v>
                </c:pt>
                <c:pt idx="13">
                  <c:v>91</c:v>
                </c:pt>
                <c:pt idx="14">
                  <c:v>139</c:v>
                </c:pt>
                <c:pt idx="15">
                  <c:v>233</c:v>
                </c:pt>
                <c:pt idx="16">
                  <c:v>148</c:v>
                </c:pt>
                <c:pt idx="17">
                  <c:v>146</c:v>
                </c:pt>
                <c:pt idx="18">
                  <c:v>622</c:v>
                </c:pt>
                <c:pt idx="19">
                  <c:v>734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Sheet1!$F$4</c:f>
              <c:strCache>
                <c:ptCount val="1"/>
                <c:pt idx="0">
                  <c:v>2011/20012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val>
            <c:numRef>
              <c:f>Sheet1!$F$5:$F$24</c:f>
              <c:numCache>
                <c:formatCode>General</c:formatCode>
                <c:ptCount val="20"/>
                <c:pt idx="1">
                  <c:v>5</c:v>
                </c:pt>
                <c:pt idx="2">
                  <c:v>1</c:v>
                </c:pt>
                <c:pt idx="3">
                  <c:v>2</c:v>
                </c:pt>
                <c:pt idx="4">
                  <c:v>7</c:v>
                </c:pt>
                <c:pt idx="5">
                  <c:v>10</c:v>
                </c:pt>
                <c:pt idx="6">
                  <c:v>19</c:v>
                </c:pt>
                <c:pt idx="7">
                  <c:v>21</c:v>
                </c:pt>
                <c:pt idx="8">
                  <c:v>25</c:v>
                </c:pt>
                <c:pt idx="9">
                  <c:v>33</c:v>
                </c:pt>
                <c:pt idx="10">
                  <c:v>9</c:v>
                </c:pt>
                <c:pt idx="11">
                  <c:v>48</c:v>
                </c:pt>
                <c:pt idx="12">
                  <c:v>46</c:v>
                </c:pt>
                <c:pt idx="13">
                  <c:v>79</c:v>
                </c:pt>
                <c:pt idx="14">
                  <c:v>121</c:v>
                </c:pt>
                <c:pt idx="15">
                  <c:v>172</c:v>
                </c:pt>
                <c:pt idx="16">
                  <c:v>176</c:v>
                </c:pt>
                <c:pt idx="17">
                  <c:v>114</c:v>
                </c:pt>
                <c:pt idx="18">
                  <c:v>170</c:v>
                </c:pt>
                <c:pt idx="19">
                  <c:v>455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4764784"/>
        <c:axId val="283487016"/>
      </c:lineChart>
      <c:catAx>
        <c:axId val="43476478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3487016"/>
        <c:crosses val="autoZero"/>
        <c:auto val="1"/>
        <c:lblAlgn val="ctr"/>
        <c:lblOffset val="100"/>
        <c:noMultiLvlLbl val="0"/>
      </c:catAx>
      <c:valAx>
        <c:axId val="283487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4764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ahi\Documents\大浜作業\進行中\719009 GJJ 竹本様 X：PPTスライドテンプレート制作\ghhスライド_テンプレートA_cs5_2-0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asahi\Documents\大浜作業\進行中\719009 GJJ 竹本様 X：PPTスライドテンプレート制作\ghhスライド_テンプレートA_cs5-0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000" y="5536874"/>
            <a:ext cx="573087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44000" y="1056376"/>
            <a:ext cx="7056000" cy="198000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44000" y="3501008"/>
            <a:ext cx="705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85AB-D89A-41AF-B947-F9A2C8F00442}" type="datetimeFigureOut">
              <a:rPr kumimoji="1" lang="ja-JP" altLang="en-US" smtClean="0"/>
              <a:t>2016/1/26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1E34-327F-4AEE-B71C-40C274CD9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712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85AB-D89A-41AF-B947-F9A2C8F00442}" type="datetimeFigureOut">
              <a:rPr kumimoji="1" lang="ja-JP" altLang="en-US" smtClean="0"/>
              <a:t>2016/1/26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1E34-327F-4AEE-B71C-40C274CD9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90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ahi\Documents\大浜作業\進行中\719009 GJJ 竹本様 X：PPTスライドテンプレート制作\ghhスライド_テンプレートA_cs5_2-0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asahi\Documents\大浜作業\進行中\719009 GJJ 竹本様 X：PPTスライドテンプレート制作\ghhスライド_テンプレートA_cs5-0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000" y="5536874"/>
            <a:ext cx="573087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8000" y="2492896"/>
            <a:ext cx="7848000" cy="1362075"/>
          </a:xfrm>
        </p:spPr>
        <p:txBody>
          <a:bodyPr anchor="ctr">
            <a:normAutofit/>
          </a:bodyPr>
          <a:lstStyle>
            <a:lvl1pPr algn="ctr">
              <a:defRPr sz="3200" b="1" cap="all">
                <a:solidFill>
                  <a:schemeClr val="accent6"/>
                </a:solidFill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85AB-D89A-41AF-B947-F9A2C8F00442}" type="datetimeFigureOut">
              <a:rPr kumimoji="1" lang="ja-JP" altLang="en-US" smtClean="0"/>
              <a:t>2016/1/26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9571E34-327F-4AEE-B71C-40C274CD9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215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85AB-D89A-41AF-B947-F9A2C8F00442}" type="datetimeFigureOut">
              <a:rPr kumimoji="1" lang="ja-JP" altLang="en-US" smtClean="0"/>
              <a:t>2016/1/26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1E34-327F-4AEE-B71C-40C274CD9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7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85AB-D89A-41AF-B947-F9A2C8F00442}" type="datetimeFigureOut">
              <a:rPr kumimoji="1" lang="ja-JP" altLang="en-US" smtClean="0"/>
              <a:t>2016/1/26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1E34-327F-4AEE-B71C-40C274CD9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475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ahi\Documents\大浜作業\進行中\719009_GJJ_竹本様_PPTスライドテンプレート制作\テンプレA\ghh_A_本文.jp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asahi\Documents\大浜作業\進行中\719009 GJJ 竹本様 X：PPTスライドテンプレート制作\ghhスライド_テンプレートA_cs5-02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000" y="5536874"/>
            <a:ext cx="573087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68000" y="108198"/>
            <a:ext cx="8208000" cy="97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000" y="1268760"/>
            <a:ext cx="8208000" cy="1846659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D85AB-D89A-41AF-B947-F9A2C8F00442}" type="datetimeFigureOut">
              <a:rPr kumimoji="1" lang="ja-JP" altLang="en-US" smtClean="0"/>
              <a:t>2016/1/26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71E34-327F-4AEE-B71C-40C274CD9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48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3200" b="1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179388" indent="-179388" algn="l" defTabSz="914400" rtl="0" eaLnBrk="1" latinLnBrk="0" hangingPunct="1">
        <a:spcBef>
          <a:spcPts val="6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7305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179388" algn="l" defTabSz="914400" rtl="0" eaLnBrk="1" latinLnBrk="0" hangingPunct="1">
        <a:spcBef>
          <a:spcPts val="6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179388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5713" indent="-179388" algn="l" defTabSz="914400" rtl="0" eaLnBrk="1" latinLnBrk="0" hangingPunct="1">
        <a:spcBef>
          <a:spcPts val="600"/>
        </a:spcBef>
        <a:buFont typeface="Arial" panose="020B0604020202020204" pitchFamily="34" charset="0"/>
        <a:buChar char="»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2015/16</a:t>
            </a:r>
            <a:r>
              <a:rPr lang="ja-JP" altLang="en-US" sz="4000" dirty="0" smtClean="0"/>
              <a:t>シーズン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インフルエンザ</a:t>
            </a:r>
            <a:r>
              <a:rPr lang="ja-JP" altLang="en-US" sz="4000" dirty="0" smtClean="0"/>
              <a:t>流行状況　</a:t>
            </a:r>
            <a:endParaRPr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2016</a:t>
            </a:r>
            <a:r>
              <a:rPr lang="ja-JP" altLang="en-US" dirty="0" smtClean="0"/>
              <a:t>年</a:t>
            </a:r>
            <a:r>
              <a:rPr lang="en-US" altLang="ja-JP" dirty="0" smtClean="0"/>
              <a:t>01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26</a:t>
            </a:r>
            <a:r>
              <a:rPr lang="ja-JP" altLang="en-US" dirty="0" smtClean="0"/>
              <a:t>日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84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2016</a:t>
            </a:r>
            <a:r>
              <a:rPr kumimoji="1" lang="ja-JP" altLang="en-US" dirty="0" smtClean="0"/>
              <a:t>年第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週現在インフルエンザ流行状況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468000" y="1268760"/>
            <a:ext cx="8208000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spc="-150" dirty="0" smtClean="0">
                <a:solidFill>
                  <a:srgbClr val="221815"/>
                </a:solidFill>
                <a:latin typeface="+mn-ea"/>
                <a:cs typeface="メイリオ" panose="020B0604030504040204" pitchFamily="50" charset="-128"/>
              </a:rPr>
              <a:t>厚生</a:t>
            </a:r>
            <a:r>
              <a:rPr lang="ja-JP" altLang="en-US" sz="1800" spc="-150" dirty="0" smtClean="0">
                <a:solidFill>
                  <a:srgbClr val="221815"/>
                </a:solidFill>
                <a:latin typeface="+mn-ea"/>
                <a:cs typeface="メイリオ" panose="020B0604030504040204" pitchFamily="50" charset="-128"/>
              </a:rPr>
              <a:t>労働省が</a:t>
            </a:r>
            <a:r>
              <a:rPr lang="en-US" altLang="ja-JP" sz="1800" dirty="0" smtClean="0">
                <a:latin typeface="+mn-ea"/>
                <a:cs typeface="メイリオ" panose="020B0604030504040204" pitchFamily="50" charset="-128"/>
              </a:rPr>
              <a:t>2016</a:t>
            </a:r>
            <a:r>
              <a:rPr lang="ja-JP" altLang="ja-JP" sz="1800" dirty="0">
                <a:latin typeface="+mn-ea"/>
                <a:cs typeface="メイリオ" panose="020B0604030504040204" pitchFamily="50" charset="-128"/>
              </a:rPr>
              <a:t>年第</a:t>
            </a:r>
            <a:r>
              <a:rPr lang="en-US" altLang="ja-JP" sz="1800" dirty="0">
                <a:latin typeface="+mn-ea"/>
                <a:cs typeface="メイリオ" panose="020B0604030504040204" pitchFamily="50" charset="-128"/>
              </a:rPr>
              <a:t>2</a:t>
            </a:r>
            <a:r>
              <a:rPr lang="ja-JP" altLang="ja-JP" sz="1800" dirty="0">
                <a:latin typeface="+mn-ea"/>
                <a:cs typeface="メイリオ" panose="020B0604030504040204" pitchFamily="50" charset="-128"/>
              </a:rPr>
              <a:t>週（</a:t>
            </a:r>
            <a:r>
              <a:rPr lang="en-US" altLang="ja-JP" sz="1800" dirty="0">
                <a:latin typeface="+mn-ea"/>
                <a:cs typeface="メイリオ" panose="020B0604030504040204" pitchFamily="50" charset="-128"/>
              </a:rPr>
              <a:t>1</a:t>
            </a:r>
            <a:r>
              <a:rPr lang="ja-JP" altLang="ja-JP" sz="1800" dirty="0">
                <a:latin typeface="+mn-ea"/>
                <a:cs typeface="メイリオ" panose="020B0604030504040204" pitchFamily="50" charset="-128"/>
              </a:rPr>
              <a:t>月</a:t>
            </a:r>
            <a:r>
              <a:rPr lang="en-US" altLang="ja-JP" sz="1800" dirty="0">
                <a:latin typeface="+mn-ea"/>
                <a:cs typeface="メイリオ" panose="020B0604030504040204" pitchFamily="50" charset="-128"/>
              </a:rPr>
              <a:t>11</a:t>
            </a:r>
            <a:r>
              <a:rPr lang="ja-JP" altLang="ja-JP" sz="1800" dirty="0">
                <a:latin typeface="+mn-ea"/>
                <a:cs typeface="メイリオ" panose="020B0604030504040204" pitchFamily="50" charset="-128"/>
              </a:rPr>
              <a:t>日～</a:t>
            </a:r>
            <a:r>
              <a:rPr lang="en-US" altLang="ja-JP" sz="1800" dirty="0">
                <a:latin typeface="+mn-ea"/>
                <a:cs typeface="メイリオ" panose="020B0604030504040204" pitchFamily="50" charset="-128"/>
              </a:rPr>
              <a:t>1</a:t>
            </a:r>
            <a:r>
              <a:rPr lang="ja-JP" altLang="ja-JP" sz="1800" dirty="0">
                <a:latin typeface="+mn-ea"/>
                <a:cs typeface="メイリオ" panose="020B0604030504040204" pitchFamily="50" charset="-128"/>
              </a:rPr>
              <a:t>月</a:t>
            </a:r>
            <a:r>
              <a:rPr lang="en-US" altLang="ja-JP" sz="1800" dirty="0">
                <a:latin typeface="+mn-ea"/>
                <a:cs typeface="メイリオ" panose="020B0604030504040204" pitchFamily="50" charset="-128"/>
              </a:rPr>
              <a:t>17</a:t>
            </a:r>
            <a:r>
              <a:rPr lang="ja-JP" altLang="ja-JP" sz="1800" dirty="0">
                <a:latin typeface="+mn-ea"/>
                <a:cs typeface="メイリオ" panose="020B0604030504040204" pitchFamily="50" charset="-128"/>
              </a:rPr>
              <a:t>日）のデータを公表しました。</a:t>
            </a:r>
          </a:p>
          <a:p>
            <a:r>
              <a:rPr lang="ja-JP" altLang="ja-JP" sz="1800" dirty="0" smtClean="0">
                <a:latin typeface="+mn-ea"/>
                <a:cs typeface="メイリオ" panose="020B0604030504040204" pitchFamily="50" charset="-128"/>
              </a:rPr>
              <a:t>全国</a:t>
            </a:r>
            <a:r>
              <a:rPr lang="ja-JP" altLang="ja-JP" sz="1800" dirty="0">
                <a:latin typeface="+mn-ea"/>
                <a:cs typeface="メイリオ" panose="020B0604030504040204" pitchFamily="50" charset="-128"/>
              </a:rPr>
              <a:t>の定点医療機関当たり報告数は</a:t>
            </a:r>
            <a:r>
              <a:rPr lang="en-US" altLang="ja-JP" sz="1800" dirty="0">
                <a:latin typeface="+mn-ea"/>
                <a:cs typeface="メイリオ" panose="020B0604030504040204" pitchFamily="50" charset="-128"/>
              </a:rPr>
              <a:t>4.11</a:t>
            </a:r>
            <a:r>
              <a:rPr lang="ja-JP" altLang="ja-JP" sz="1800" dirty="0" smtClean="0">
                <a:latin typeface="+mn-ea"/>
                <a:cs typeface="メイリオ" panose="020B0604030504040204" pitchFamily="50" charset="-128"/>
              </a:rPr>
              <a:t>と</a:t>
            </a:r>
            <a:r>
              <a:rPr lang="ja-JP" altLang="en-US" sz="1800" dirty="0" smtClean="0">
                <a:latin typeface="+mn-ea"/>
                <a:cs typeface="メイリオ" panose="020B0604030504040204" pitchFamily="50" charset="-128"/>
              </a:rPr>
              <a:t>なり、前週の</a:t>
            </a:r>
            <a:r>
              <a:rPr lang="en-US" altLang="ja-JP" sz="1800" dirty="0" smtClean="0">
                <a:latin typeface="+mn-ea"/>
                <a:cs typeface="メイリオ" panose="020B0604030504040204" pitchFamily="50" charset="-128"/>
              </a:rPr>
              <a:t>2.02</a:t>
            </a:r>
            <a:r>
              <a:rPr lang="ja-JP" altLang="en-US" sz="1800" dirty="0" smtClean="0">
                <a:latin typeface="+mn-ea"/>
                <a:cs typeface="メイリオ" panose="020B0604030504040204" pitchFamily="50" charset="-128"/>
              </a:rPr>
              <a:t>より倍増しました</a:t>
            </a:r>
            <a:r>
              <a:rPr lang="ja-JP" altLang="ja-JP" sz="1800" dirty="0" smtClean="0">
                <a:latin typeface="+mn-ea"/>
                <a:cs typeface="メイリオ" panose="020B0604030504040204" pitchFamily="50" charset="-128"/>
              </a:rPr>
              <a:t>。</a:t>
            </a:r>
            <a:endParaRPr lang="ja-JP" altLang="ja-JP" sz="1800" dirty="0">
              <a:latin typeface="+mn-ea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800" spc="-150" dirty="0" smtClean="0">
                <a:solidFill>
                  <a:srgbClr val="221815"/>
                </a:solidFill>
                <a:latin typeface="+mn-ea"/>
                <a:cs typeface="メイリオ" panose="020B0604030504040204" pitchFamily="50" charset="-128"/>
              </a:rPr>
              <a:t>今</a:t>
            </a:r>
            <a:r>
              <a:rPr lang="ja-JP" altLang="en-US" sz="1800" spc="-150" dirty="0" smtClean="0">
                <a:solidFill>
                  <a:srgbClr val="221815"/>
                </a:solidFill>
                <a:latin typeface="+mn-ea"/>
                <a:cs typeface="メイリオ" panose="020B0604030504040204" pitchFamily="50" charset="-128"/>
              </a:rPr>
              <a:t>のところ警報レベル（定点あたり</a:t>
            </a:r>
            <a:r>
              <a:rPr lang="en-US" altLang="ja-JP" sz="1800" spc="-150" dirty="0" smtClean="0">
                <a:solidFill>
                  <a:srgbClr val="221815"/>
                </a:solidFill>
                <a:latin typeface="+mn-ea"/>
                <a:cs typeface="メイリオ" panose="020B0604030504040204" pitchFamily="50" charset="-128"/>
              </a:rPr>
              <a:t>10</a:t>
            </a:r>
            <a:r>
              <a:rPr lang="ja-JP" altLang="en-US" sz="1800" spc="-150" dirty="0" smtClean="0">
                <a:solidFill>
                  <a:srgbClr val="221815"/>
                </a:solidFill>
                <a:latin typeface="+mn-ea"/>
                <a:cs typeface="メイリオ" panose="020B0604030504040204" pitchFamily="50" charset="-128"/>
              </a:rPr>
              <a:t>以上）を超えているのは沖縄県と新潟県のみです。</a:t>
            </a:r>
            <a:endParaRPr lang="ja-JP" altLang="en-US" sz="1800" spc="-150" dirty="0"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09582" y="2878904"/>
            <a:ext cx="354876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221815"/>
                </a:solidFill>
                <a:latin typeface="MeiryoUI-Bold"/>
                <a:ea typeface="メイリオ" panose="020B0604030504040204" pitchFamily="50" charset="-128"/>
              </a:rPr>
              <a:t>■都道府県の</a:t>
            </a:r>
            <a:r>
              <a:rPr lang="ja-JP" altLang="en-US" b="1" dirty="0" smtClean="0">
                <a:solidFill>
                  <a:srgbClr val="221815"/>
                </a:solidFill>
                <a:latin typeface="MeiryoUI-Bold"/>
                <a:ea typeface="メイリオ" panose="020B0604030504040204" pitchFamily="50" charset="-128"/>
              </a:rPr>
              <a:t>状況</a:t>
            </a:r>
            <a:endParaRPr lang="en-US" altLang="ja-JP" b="1" dirty="0" smtClean="0">
              <a:solidFill>
                <a:srgbClr val="221815"/>
              </a:solidFill>
              <a:latin typeface="MeiryoUI-Bold"/>
              <a:ea typeface="メイリオ" panose="020B0604030504040204" pitchFamily="50" charset="-128"/>
            </a:endParaRPr>
          </a:p>
          <a:p>
            <a:endParaRPr lang="ja-JP" altLang="en-US" b="1" dirty="0">
              <a:solidFill>
                <a:srgbClr val="221815"/>
              </a:solidFill>
              <a:latin typeface="MeiryoUI-Bold"/>
              <a:ea typeface="メイリオ" panose="020B0604030504040204" pitchFamily="50" charset="-128"/>
            </a:endParaRPr>
          </a:p>
          <a:p>
            <a:r>
              <a:rPr lang="ja-JP" altLang="en-US" spc="-150" dirty="0">
                <a:solidFill>
                  <a:srgbClr val="22181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・全国のインフルエンザの発生状況の分布は</a:t>
            </a:r>
          </a:p>
          <a:p>
            <a:r>
              <a:rPr lang="ja-JP" altLang="en-US" spc="-150" dirty="0">
                <a:solidFill>
                  <a:srgbClr val="22181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以下の図の通りです</a:t>
            </a:r>
            <a:r>
              <a:rPr lang="ja-JP" altLang="en-US" spc="-150" dirty="0" smtClean="0">
                <a:solidFill>
                  <a:srgbClr val="22181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。注意レベルを超えているのは</a:t>
            </a:r>
            <a:r>
              <a:rPr lang="en-US" altLang="ja-JP" spc="-150" dirty="0" smtClean="0">
                <a:solidFill>
                  <a:srgbClr val="22181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pc="-150" dirty="0" smtClean="0">
                <a:solidFill>
                  <a:srgbClr val="22181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都道府県で</a:t>
            </a:r>
            <a:r>
              <a:rPr lang="ja-JP" altLang="en-US" spc="-150" dirty="0">
                <a:solidFill>
                  <a:srgbClr val="22181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</a:t>
            </a:r>
            <a:r>
              <a:rPr lang="ja-JP" altLang="en-US" dirty="0" smtClean="0">
                <a:solidFill>
                  <a:srgbClr val="22181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ja-JP" altLang="en-US" dirty="0">
              <a:solidFill>
                <a:srgbClr val="22181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621" y="2878904"/>
            <a:ext cx="2732591" cy="2277158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723331" y="5387007"/>
            <a:ext cx="171116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800"/>
              </a:lnSpc>
            </a:pPr>
            <a:r>
              <a:rPr lang="ja-JP" altLang="en-US" sz="1400" dirty="0" smtClean="0">
                <a:solidFill>
                  <a:srgbClr val="22181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国立</a:t>
            </a:r>
            <a:r>
              <a:rPr lang="ja-JP" altLang="en-US" sz="1400" dirty="0">
                <a:solidFill>
                  <a:srgbClr val="22181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感染症</a:t>
            </a:r>
            <a:r>
              <a:rPr lang="ja-JP" altLang="en-US" sz="1400" dirty="0" smtClean="0">
                <a:solidFill>
                  <a:srgbClr val="22181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研究所</a:t>
            </a:r>
            <a:endParaRPr lang="ja-JP" altLang="en-US" sz="1400" dirty="0">
              <a:solidFill>
                <a:srgbClr val="221815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23396" y="5710172"/>
            <a:ext cx="76518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/>
              <a:t>http://www.nih.go.jp/niid/ja/flu-m/flutoppage/1974-idsc/iasr-flu/5925-iasr-influ20150910.html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000776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過去と比較して活動は低い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103274"/>
              </p:ext>
            </p:extLst>
          </p:nvPr>
        </p:nvGraphicFramePr>
        <p:xfrm>
          <a:off x="468313" y="1395413"/>
          <a:ext cx="8207687" cy="4054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" name="グループ化 7"/>
          <p:cNvGrpSpPr/>
          <p:nvPr/>
        </p:nvGrpSpPr>
        <p:grpSpPr>
          <a:xfrm>
            <a:off x="887104" y="4903716"/>
            <a:ext cx="7770257" cy="465214"/>
            <a:chOff x="887104" y="4776716"/>
            <a:chExt cx="7770257" cy="465214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887104" y="4776716"/>
              <a:ext cx="758815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 smtClean="0"/>
                <a:t>36    37     38     39     40     41      42    43     44      45     46     47     48     49     50     51     52      1       2       3</a:t>
              </a:r>
              <a:endParaRPr kumimoji="1" lang="ja-JP" altLang="en-US" sz="1200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8293159" y="4934153"/>
              <a:ext cx="3642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400" dirty="0"/>
                <a:t>週</a:t>
              </a:r>
              <a:endParaRPr kumimoji="1" lang="ja-JP" altLang="en-US" sz="1400" dirty="0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92017" y="2583597"/>
            <a:ext cx="430887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" dirty="0" smtClean="0"/>
              <a:t>検出</a:t>
            </a:r>
            <a:r>
              <a:rPr lang="ja-JP" altLang="en-US" sz="1600" dirty="0"/>
              <a:t>数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410861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2015</a:t>
            </a:r>
            <a:r>
              <a:rPr lang="ja-JP" altLang="en-US" dirty="0" smtClean="0"/>
              <a:t>～</a:t>
            </a:r>
            <a:r>
              <a:rPr lang="en-US" altLang="ja-JP" dirty="0" smtClean="0"/>
              <a:t>2016</a:t>
            </a:r>
            <a:r>
              <a:rPr lang="ja-JP" altLang="en-US" dirty="0" smtClean="0"/>
              <a:t>　日本の流行株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8000" y="1268760"/>
            <a:ext cx="8208000" cy="846386"/>
          </a:xfrm>
        </p:spPr>
        <p:txBody>
          <a:bodyPr/>
          <a:lstStyle/>
          <a:p>
            <a:r>
              <a:rPr lang="en-US" altLang="ja-JP" dirty="0" smtClean="0"/>
              <a:t>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24</a:t>
            </a:r>
            <a:r>
              <a:rPr lang="ja-JP" altLang="en-US" dirty="0" smtClean="0"/>
              <a:t>日</a:t>
            </a:r>
            <a:r>
              <a:rPr lang="ja-JP" altLang="en-US" dirty="0" smtClean="0"/>
              <a:t>更新情報　</a:t>
            </a:r>
            <a:r>
              <a:rPr lang="en-US" altLang="ja-JP" dirty="0" smtClean="0"/>
              <a:t>―</a:t>
            </a:r>
            <a:r>
              <a:rPr lang="ja-JP" altLang="en-US" dirty="0" smtClean="0"/>
              <a:t>　感染</a:t>
            </a:r>
            <a:r>
              <a:rPr lang="ja-JP" altLang="en-US" dirty="0" smtClean="0"/>
              <a:t>研インフルエンザウイルス</a:t>
            </a:r>
            <a:r>
              <a:rPr lang="ja-JP" altLang="en-US" dirty="0" smtClean="0"/>
              <a:t>分離・</a:t>
            </a:r>
            <a:r>
              <a:rPr lang="ja-JP" altLang="en-US" dirty="0" smtClean="0"/>
              <a:t>検出</a:t>
            </a:r>
            <a:r>
              <a:rPr lang="ja-JP" altLang="en-US" dirty="0"/>
              <a:t>状況</a:t>
            </a:r>
            <a:r>
              <a:rPr lang="ja-JP" altLang="en-US" dirty="0" smtClean="0"/>
              <a:t>　</a:t>
            </a:r>
            <a:r>
              <a:rPr lang="ja-JP" altLang="en-US" dirty="0" smtClean="0"/>
              <a:t>年代</a:t>
            </a:r>
            <a:r>
              <a:rPr lang="en-US" altLang="ja-JP" dirty="0" smtClean="0"/>
              <a:t>36</a:t>
            </a:r>
            <a:r>
              <a:rPr lang="ja-JP" altLang="en-US" dirty="0" smtClean="0"/>
              <a:t>週～</a:t>
            </a:r>
            <a:r>
              <a:rPr lang="en-US" altLang="ja-JP" dirty="0" smtClean="0"/>
              <a:t>2016</a:t>
            </a:r>
            <a:r>
              <a:rPr lang="ja-JP" altLang="en-US" dirty="0" smtClean="0"/>
              <a:t>年</a:t>
            </a:r>
            <a:r>
              <a:rPr lang="en-US" altLang="ja-JP" dirty="0" smtClean="0"/>
              <a:t>3</a:t>
            </a:r>
            <a:r>
              <a:rPr lang="ja-JP" altLang="en-US" dirty="0" smtClean="0"/>
              <a:t>週</a:t>
            </a:r>
            <a:endParaRPr lang="en-US" altLang="ja-JP" dirty="0" smtClean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463" y="2264266"/>
            <a:ext cx="5168425" cy="4081504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5902137" y="5767789"/>
            <a:ext cx="7040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/>
              <a:t>2016</a:t>
            </a:r>
            <a:r>
              <a:rPr kumimoji="1" lang="ja-JP" altLang="en-US" sz="900" dirty="0" smtClean="0"/>
              <a:t>年</a:t>
            </a:r>
            <a:r>
              <a:rPr kumimoji="1" lang="en-US" altLang="ja-JP" sz="900" dirty="0" smtClean="0"/>
              <a:t>1</a:t>
            </a:r>
            <a:r>
              <a:rPr kumimoji="1" lang="ja-JP" altLang="en-US" sz="900" dirty="0" smtClean="0"/>
              <a:t>月</a:t>
            </a:r>
            <a:endParaRPr kumimoji="1" lang="ja-JP" altLang="en-US" sz="9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12360" y="5762575"/>
            <a:ext cx="4283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/>
              <a:t>12</a:t>
            </a:r>
            <a:r>
              <a:rPr kumimoji="1" lang="ja-JP" altLang="en-US" sz="900" dirty="0" smtClean="0"/>
              <a:t>月</a:t>
            </a:r>
            <a:endParaRPr kumimoji="1" lang="ja-JP" altLang="en-US" sz="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22584" y="5767789"/>
            <a:ext cx="4283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/>
              <a:t>11</a:t>
            </a:r>
            <a:r>
              <a:rPr kumimoji="1" lang="ja-JP" altLang="en-US" sz="900" dirty="0" smtClean="0"/>
              <a:t>月</a:t>
            </a:r>
            <a:endParaRPr kumimoji="1" lang="ja-JP" altLang="en-US" sz="9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78007" y="5762575"/>
            <a:ext cx="7617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/>
              <a:t>2015</a:t>
            </a:r>
            <a:r>
              <a:rPr kumimoji="1" lang="ja-JP" altLang="en-US" sz="900" dirty="0" smtClean="0"/>
              <a:t>年</a:t>
            </a:r>
            <a:r>
              <a:rPr kumimoji="1" lang="en-US" altLang="ja-JP" sz="900" dirty="0" smtClean="0"/>
              <a:t>9</a:t>
            </a:r>
            <a:r>
              <a:rPr kumimoji="1" lang="ja-JP" altLang="en-US" sz="900" dirty="0" smtClean="0"/>
              <a:t>月</a:t>
            </a:r>
            <a:endParaRPr kumimoji="1" lang="ja-JP" altLang="en-US" sz="9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67008" y="5762575"/>
            <a:ext cx="4283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/>
              <a:t>10</a:t>
            </a:r>
            <a:r>
              <a:rPr kumimoji="1" lang="ja-JP" altLang="en-US" sz="900" dirty="0" smtClean="0"/>
              <a:t>月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257211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GJJテンプレ">
      <a:dk1>
        <a:sysClr val="windowText" lastClr="000000"/>
      </a:dk1>
      <a:lt1>
        <a:sysClr val="window" lastClr="FFFFFF"/>
      </a:lt1>
      <a:dk2>
        <a:srgbClr val="0079BB"/>
      </a:dk2>
      <a:lt2>
        <a:srgbClr val="00499D"/>
      </a:lt2>
      <a:accent1>
        <a:srgbClr val="E85F9D"/>
      </a:accent1>
      <a:accent2>
        <a:srgbClr val="98D5E9"/>
      </a:accent2>
      <a:accent3>
        <a:srgbClr val="003686"/>
      </a:accent3>
      <a:accent4>
        <a:srgbClr val="2B93EC"/>
      </a:accent4>
      <a:accent5>
        <a:srgbClr val="9ED5EC"/>
      </a:accent5>
      <a:accent6>
        <a:srgbClr val="0B92DB"/>
      </a:accent6>
      <a:hlink>
        <a:srgbClr val="0000FF"/>
      </a:hlink>
      <a:folHlink>
        <a:srgbClr val="800080"/>
      </a:folHlink>
    </a:clrScheme>
    <a:fontScheme name="Arial MSPゴ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175</Words>
  <Application>Microsoft Office PowerPoint</Application>
  <PresentationFormat>画面に合わせる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MeiryoUI-Bold</vt:lpstr>
      <vt:lpstr>ＭＳ Ｐゴシック</vt:lpstr>
      <vt:lpstr>メイリオ</vt:lpstr>
      <vt:lpstr>Arial</vt:lpstr>
      <vt:lpstr>Office ​​テーマ</vt:lpstr>
      <vt:lpstr>2015/16シーズン インフルエンザ流行状況　</vt:lpstr>
      <vt:lpstr>2016年第2週現在インフルエンザ流行状況</vt:lpstr>
      <vt:lpstr>過去と比較して活動は低い</vt:lpstr>
      <vt:lpstr>2015～2016　日本の流行株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asahi</dc:creator>
  <cp:lastModifiedBy>Okamoto, Yoshiko - GOJO/Japan</cp:lastModifiedBy>
  <cp:revision>28</cp:revision>
  <cp:lastPrinted>2014-12-18T00:30:16Z</cp:lastPrinted>
  <dcterms:created xsi:type="dcterms:W3CDTF">2014-12-12T01:32:08Z</dcterms:created>
  <dcterms:modified xsi:type="dcterms:W3CDTF">2016-01-26T01:28:51Z</dcterms:modified>
</cp:coreProperties>
</file>