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12" autoAdjust="0"/>
  </p:normalViewPr>
  <p:slideViewPr>
    <p:cSldViewPr snapToGrid="0" snapToObjects="1">
      <p:cViewPr varScale="1">
        <p:scale>
          <a:sx n="104" d="100"/>
          <a:sy n="104" d="100"/>
        </p:scale>
        <p:origin x="-174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26" name="Picture 2" descr="C:\Users\asahi\Documents\大浜作業\進行中\719009 GJJ 竹本様 X：PPTスライドテンプレート制作\ghhスライド_テンプレートA_cs5_2-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C:\Users\asahi\Documents\大浜作業\進行中\719009 GJJ 竹本様 X：PPTスライドテンプレート制作\新ピュレルロゴ.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11424" y="6048476"/>
            <a:ext cx="623849" cy="396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C:\Users\asahi\Documents\大浜作業\進行中\719009 GJJ 竹本様 X：PPTスライドテンプレート制作\Company GOJO-01.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221197" y="6084273"/>
            <a:ext cx="900869" cy="360203"/>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userDrawn="1"/>
        </p:nvSpPr>
        <p:spPr>
          <a:xfrm>
            <a:off x="7128705" y="6444476"/>
            <a:ext cx="2015295" cy="276999"/>
          </a:xfrm>
          <a:prstGeom prst="rect">
            <a:avLst/>
          </a:prstGeom>
          <a:noFill/>
        </p:spPr>
        <p:txBody>
          <a:bodyPr wrap="none" rtlCol="0">
            <a:spAutoFit/>
          </a:bodyPr>
          <a:lstStyle/>
          <a:p>
            <a:pPr algn="r"/>
            <a:r>
              <a:rPr kumimoji="1" lang="ja-JP" altLang="en-US" sz="1200" dirty="0" smtClean="0"/>
              <a:t>ゴージョージャパン株式会社</a:t>
            </a:r>
            <a:endParaRPr kumimoji="1" lang="ja-JP" altLang="en-US" sz="1200" dirty="0"/>
          </a:p>
        </p:txBody>
      </p:sp>
      <p:pic>
        <p:nvPicPr>
          <p:cNvPr id="14" name="Picture 3" descr="C:\Users\asahi\Documents\大浜作業\進行中\719009 GJJ 竹本様 X：PPTスライドテンプレート制作\ghhスライド_テンプレートA_cs5-02.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8368" y="5536874"/>
            <a:ext cx="573087" cy="1152525"/>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1044000" y="1056376"/>
            <a:ext cx="7056000" cy="1980000"/>
          </a:xfrm>
        </p:spPr>
        <p:txBody>
          <a:bodyPr>
            <a:normAutofit/>
          </a:bodyPr>
          <a:lstStyle>
            <a:lvl1pPr>
              <a:defRPr sz="3200">
                <a:solidFill>
                  <a:schemeClr val="bg1"/>
                </a:solidFill>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044000" y="3501008"/>
            <a:ext cx="7056000" cy="1752600"/>
          </a:xfrm>
        </p:spPr>
        <p:txBody>
          <a:bodyPr>
            <a:normAutofit/>
          </a:bodyPr>
          <a:lstStyle>
            <a:lvl1pPr marL="0" indent="0" algn="ctr">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571E34-327F-4AEE-B71C-40C274CD91F1}" type="slidenum">
              <a:rPr kumimoji="1" lang="ja-JP" altLang="en-US" smtClean="0"/>
              <a:t>‹#›</a:t>
            </a:fld>
            <a:endParaRPr kumimoji="1" lang="ja-JP" altLang="en-US"/>
          </a:p>
        </p:txBody>
      </p:sp>
    </p:spTree>
    <p:extLst>
      <p:ext uri="{BB962C8B-B14F-4D97-AF65-F5344CB8AC3E}">
        <p14:creationId xmlns:p14="http://schemas.microsoft.com/office/powerpoint/2010/main" val="30657128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4" name="日付プレースホルダー 3"/>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571E34-327F-4AEE-B71C-40C274CD91F1}" type="slidenum">
              <a:rPr kumimoji="1" lang="ja-JP" altLang="en-US" smtClean="0"/>
              <a:t>‹#›</a:t>
            </a:fld>
            <a:endParaRPr kumimoji="1" lang="ja-JP" altLang="en-US"/>
          </a:p>
        </p:txBody>
      </p:sp>
      <p:sp>
        <p:nvSpPr>
          <p:cNvPr id="7" name="テキスト プレースホルダー 2"/>
          <p:cNvSpPr>
            <a:spLocks noGrp="1"/>
          </p:cNvSpPr>
          <p:nvPr>
            <p:ph idx="1"/>
          </p:nvPr>
        </p:nvSpPr>
        <p:spPr>
          <a:xfrm>
            <a:off x="468000" y="1268760"/>
            <a:ext cx="8208000" cy="1705595"/>
          </a:xfrm>
          <a:prstGeom prst="rect">
            <a:avLst/>
          </a:prstGeom>
        </p:spPr>
        <p:txBody>
          <a:bodyPr vert="horz" lIns="91440" tIns="45720" rIns="91440" bIns="4572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38779031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pic>
        <p:nvPicPr>
          <p:cNvPr id="2050" name="Picture 2" descr="C:\Users\asahi\Documents\大浜作業\進行中\719009 GJJ 竹本様 X：PPTスライドテンプレート制作\ghhスライド_テンプレートA_cs5_2-04.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C:\Users\asahi\Documents\大浜作業\進行中\719009 GJJ 竹本様 X：PPTスライドテンプレート制作\新ピュレルロゴ.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11424" y="6048476"/>
            <a:ext cx="623849" cy="396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asahi\Documents\大浜作業\進行中\719009 GJJ 竹本様 X：PPTスライドテンプレート制作\Company GOJO-01.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221197" y="6084273"/>
            <a:ext cx="900869" cy="360203"/>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userDrawn="1"/>
        </p:nvSpPr>
        <p:spPr>
          <a:xfrm>
            <a:off x="7128705" y="6444476"/>
            <a:ext cx="2015295" cy="276999"/>
          </a:xfrm>
          <a:prstGeom prst="rect">
            <a:avLst/>
          </a:prstGeom>
          <a:noFill/>
        </p:spPr>
        <p:txBody>
          <a:bodyPr wrap="none" rtlCol="0">
            <a:spAutoFit/>
          </a:bodyPr>
          <a:lstStyle/>
          <a:p>
            <a:pPr algn="r"/>
            <a:r>
              <a:rPr kumimoji="1" lang="ja-JP" altLang="en-US" sz="1200" dirty="0" smtClean="0"/>
              <a:t>ゴージョージャパン株式会社</a:t>
            </a:r>
            <a:endParaRPr kumimoji="1" lang="ja-JP" altLang="en-US" sz="1200" dirty="0"/>
          </a:p>
        </p:txBody>
      </p:sp>
      <p:sp>
        <p:nvSpPr>
          <p:cNvPr id="2" name="タイトル 1"/>
          <p:cNvSpPr>
            <a:spLocks noGrp="1"/>
          </p:cNvSpPr>
          <p:nvPr>
            <p:ph type="title"/>
          </p:nvPr>
        </p:nvSpPr>
        <p:spPr>
          <a:xfrm>
            <a:off x="648000" y="2492896"/>
            <a:ext cx="7848000" cy="1362075"/>
          </a:xfrm>
        </p:spPr>
        <p:txBody>
          <a:bodyPr anchor="ctr">
            <a:normAutofit/>
          </a:bodyPr>
          <a:lstStyle>
            <a:lvl1pPr algn="ctr">
              <a:defRPr sz="3200" b="1" cap="none" baseline="0">
                <a:solidFill>
                  <a:schemeClr val="accent6"/>
                </a:solidFill>
                <a:latin typeface="+mj-lt"/>
                <a:ea typeface="+mj-ea"/>
              </a:defRPr>
            </a:lvl1pPr>
          </a:lstStyle>
          <a:p>
            <a:r>
              <a:rPr kumimoji="1" lang="ja-JP" altLang="en-US" dirty="0" smtClean="0"/>
              <a:t>マスター タイトルの書式設定</a:t>
            </a:r>
            <a:endParaRPr kumimoji="1" lang="ja-JP" altLang="en-US" dirty="0"/>
          </a:p>
        </p:txBody>
      </p:sp>
      <p:sp>
        <p:nvSpPr>
          <p:cNvPr id="4" name="日付プレースホルダー 3"/>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p:spPr>
        <p:txBody>
          <a:bodyPr/>
          <a:lstStyle/>
          <a:p>
            <a:fld id="{79571E34-327F-4AEE-B71C-40C274CD91F1}" type="slidenum">
              <a:rPr kumimoji="1" lang="ja-JP" altLang="en-US" smtClean="0"/>
              <a:t>‹#›</a:t>
            </a:fld>
            <a:endParaRPr kumimoji="1" lang="ja-JP" altLang="en-US"/>
          </a:p>
        </p:txBody>
      </p:sp>
      <p:pic>
        <p:nvPicPr>
          <p:cNvPr id="11" name="Picture 3" descr="C:\Users\asahi\Documents\大浜作業\進行中\719009 GJJ 竹本様 X：PPTスライドテンプレート制作\ghhスライド_テンプレートA_cs5-02.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8368" y="5536874"/>
            <a:ext cx="573087"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2150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571E34-327F-4AEE-B71C-40C274CD91F1}" type="slidenum">
              <a:rPr kumimoji="1" lang="ja-JP" altLang="en-US" smtClean="0"/>
              <a:t>‹#›</a:t>
            </a:fld>
            <a:endParaRPr kumimoji="1" lang="ja-JP" altLang="en-US"/>
          </a:p>
        </p:txBody>
      </p:sp>
    </p:spTree>
    <p:extLst>
      <p:ext uri="{BB962C8B-B14F-4D97-AF65-F5344CB8AC3E}">
        <p14:creationId xmlns:p14="http://schemas.microsoft.com/office/powerpoint/2010/main" val="3695730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7D85AB-D89A-41AF-B947-F9A2C8F00442}" type="datetimeFigureOut">
              <a:rPr kumimoji="1" lang="ja-JP" altLang="en-US" smtClean="0"/>
              <a:t>2015/1/14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9571E34-327F-4AEE-B71C-40C274CD91F1}" type="slidenum">
              <a:rPr kumimoji="1" lang="ja-JP" altLang="en-US" smtClean="0"/>
              <a:t>‹#›</a:t>
            </a:fld>
            <a:endParaRPr kumimoji="1" lang="ja-JP" altLang="en-US"/>
          </a:p>
        </p:txBody>
      </p:sp>
    </p:spTree>
    <p:extLst>
      <p:ext uri="{BB962C8B-B14F-4D97-AF65-F5344CB8AC3E}">
        <p14:creationId xmlns:p14="http://schemas.microsoft.com/office/powerpoint/2010/main" val="4103475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46166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C3E2660-956B-448B-BCBA-AC9F418E11F1}"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C8D959F-DFC7-41BE-A4E3-39BEF8AC0ABF}" type="slidenum">
              <a:rPr kumimoji="1" lang="ja-JP" altLang="en-US" smtClean="0"/>
              <a:t>‹#›</a:t>
            </a:fld>
            <a:endParaRPr kumimoji="1" lang="ja-JP" altLang="en-US"/>
          </a:p>
        </p:txBody>
      </p:sp>
    </p:spTree>
    <p:extLst>
      <p:ext uri="{BB962C8B-B14F-4D97-AF65-F5344CB8AC3E}">
        <p14:creationId xmlns:p14="http://schemas.microsoft.com/office/powerpoint/2010/main" val="957109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asahi\Documents\大浜作業\進行中\719009_GJJ_竹本様_PPTスライドテンプレート制作\テンプレA\ghh_A_本文.jpg"/>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9144001" cy="6858001"/>
          </a:xfrm>
          <a:prstGeom prst="rect">
            <a:avLst/>
          </a:prstGeom>
          <a:extLst>
            <a:ext uri="{909E8E84-426E-40DD-AFC4-6F175D3DCCD1}">
              <a14:hiddenFill xmlns:a14="http://schemas.microsoft.com/office/drawing/2010/main">
                <a:solidFill>
                  <a:srgbClr val="FFFFFF"/>
                </a:solidFill>
              </a14:hiddenFill>
            </a:ext>
          </a:extLst>
        </p:spPr>
      </p:pic>
      <p:pic>
        <p:nvPicPr>
          <p:cNvPr id="11" name="Picture 4" descr="C:\Users\asahi\Documents\大浜作業\進行中\719009 GJJ 竹本様 X：PPTスライドテンプレート制作\新ピュレルロゴ.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8411424" y="6048476"/>
            <a:ext cx="623849" cy="396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C:\Users\asahi\Documents\大浜作業\進行中\719009 GJJ 竹本様 X：PPTスライドテンプレート制作\Company GOJO-01.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221197" y="6084273"/>
            <a:ext cx="900869" cy="360203"/>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userDrawn="1"/>
        </p:nvSpPr>
        <p:spPr>
          <a:xfrm>
            <a:off x="7128705" y="6444476"/>
            <a:ext cx="2015295" cy="276999"/>
          </a:xfrm>
          <a:prstGeom prst="rect">
            <a:avLst/>
          </a:prstGeom>
          <a:noFill/>
        </p:spPr>
        <p:txBody>
          <a:bodyPr wrap="none" rtlCol="0">
            <a:spAutoFit/>
          </a:bodyPr>
          <a:lstStyle/>
          <a:p>
            <a:pPr algn="r"/>
            <a:r>
              <a:rPr kumimoji="1" lang="ja-JP" altLang="en-US" sz="1200" dirty="0" smtClean="0"/>
              <a:t>ゴージョージャパン株式会社</a:t>
            </a:r>
            <a:endParaRPr kumimoji="1" lang="ja-JP" altLang="en-US" sz="1200" dirty="0"/>
          </a:p>
        </p:txBody>
      </p:sp>
      <p:pic>
        <p:nvPicPr>
          <p:cNvPr id="14" name="Picture 3" descr="C:\Users\asahi\Documents\大浜作業\進行中\719009 GJJ 竹本様 X：PPTスライドテンプレート制作\ghhスライド_テンプレートA_cs5-02.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8368" y="5536874"/>
            <a:ext cx="573087" cy="1152525"/>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プレースホルダー 1"/>
          <p:cNvSpPr>
            <a:spLocks noGrp="1"/>
          </p:cNvSpPr>
          <p:nvPr>
            <p:ph type="title"/>
          </p:nvPr>
        </p:nvSpPr>
        <p:spPr>
          <a:xfrm>
            <a:off x="468000" y="108198"/>
            <a:ext cx="8208000" cy="972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68000" y="1268760"/>
            <a:ext cx="8208000" cy="1731243"/>
          </a:xfrm>
          <a:prstGeom prst="rect">
            <a:avLst/>
          </a:prstGeom>
        </p:spPr>
        <p:txBody>
          <a:bodyPr vert="horz" lIns="91440" tIns="45720" rIns="91440" bIns="4572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D85AB-D89A-41AF-B947-F9A2C8F00442}" type="datetimeFigureOut">
              <a:rPr kumimoji="1" lang="ja-JP" altLang="en-US" smtClean="0"/>
              <a:t>2015/1/14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71E34-327F-4AEE-B71C-40C274CD91F1}" type="slidenum">
              <a:rPr kumimoji="1" lang="ja-JP" altLang="en-US" smtClean="0"/>
              <a:t>‹#›</a:t>
            </a:fld>
            <a:endParaRPr kumimoji="1" lang="ja-JP" altLang="en-US"/>
          </a:p>
        </p:txBody>
      </p:sp>
    </p:spTree>
    <p:extLst>
      <p:ext uri="{BB962C8B-B14F-4D97-AF65-F5344CB8AC3E}">
        <p14:creationId xmlns:p14="http://schemas.microsoft.com/office/powerpoint/2010/main" val="1440487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56" r:id="rId6"/>
  </p:sldLayoutIdLst>
  <p:timing>
    <p:tnLst>
      <p:par>
        <p:cTn id="1" dur="indefinite" restart="never" nodeType="tmRoot"/>
      </p:par>
    </p:tnLst>
  </p:timing>
  <p:txStyles>
    <p:titleStyle>
      <a:lvl1pPr algn="ctr" defTabSz="914400" rtl="0" eaLnBrk="1" latinLnBrk="0" hangingPunct="1">
        <a:spcBef>
          <a:spcPct val="0"/>
        </a:spcBef>
        <a:buNone/>
        <a:defRPr kumimoji="1" sz="3200" b="1" kern="1200">
          <a:solidFill>
            <a:schemeClr val="accent3"/>
          </a:solidFill>
          <a:latin typeface="+mj-lt"/>
          <a:ea typeface="+mj-ea"/>
          <a:cs typeface="+mj-cs"/>
        </a:defRPr>
      </a:lvl1pPr>
    </p:titleStyle>
    <p:bodyStyle>
      <a:lvl1pPr marL="179388" indent="-179388" algn="l" defTabSz="914400" rtl="0" eaLnBrk="1" latinLnBrk="0" hangingPunct="1">
        <a:spcBef>
          <a:spcPts val="1200"/>
        </a:spcBef>
        <a:buFont typeface="Arial" panose="020B0604020202020204" pitchFamily="34" charset="0"/>
        <a:buChar char="•"/>
        <a:defRPr kumimoji="1" sz="2400" kern="1200">
          <a:solidFill>
            <a:schemeClr val="tx1"/>
          </a:solidFill>
          <a:latin typeface="+mn-lt"/>
          <a:ea typeface="+mn-ea"/>
          <a:cs typeface="+mn-cs"/>
        </a:defRPr>
      </a:lvl1pPr>
      <a:lvl2pPr marL="538163" indent="-273050" algn="l" defTabSz="914400" rtl="0" eaLnBrk="1" latinLnBrk="0" hangingPunct="1">
        <a:spcBef>
          <a:spcPts val="600"/>
        </a:spcBef>
        <a:buFont typeface="Arial" panose="020B0604020202020204" pitchFamily="34" charset="0"/>
        <a:buChar char="–"/>
        <a:defRPr kumimoji="1" sz="2000" kern="1200">
          <a:solidFill>
            <a:schemeClr val="tx1"/>
          </a:solidFill>
          <a:latin typeface="+mn-lt"/>
          <a:ea typeface="+mn-ea"/>
          <a:cs typeface="+mn-cs"/>
        </a:defRPr>
      </a:lvl2pPr>
      <a:lvl3pPr marL="803275" indent="-179388" algn="l" defTabSz="914400" rtl="0" eaLnBrk="1" latinLnBrk="0" hangingPunct="1">
        <a:spcBef>
          <a:spcPts val="300"/>
        </a:spcBef>
        <a:buFont typeface="Arial" panose="020B0604020202020204" pitchFamily="34" charset="0"/>
        <a:buChar char="•"/>
        <a:defRPr kumimoji="1" sz="1800" kern="1200">
          <a:solidFill>
            <a:schemeClr val="tx1"/>
          </a:solidFill>
          <a:latin typeface="+mn-lt"/>
          <a:ea typeface="+mn-ea"/>
          <a:cs typeface="+mn-cs"/>
        </a:defRPr>
      </a:lvl3pPr>
      <a:lvl4pPr marL="1076325" indent="-179388" algn="l" defTabSz="914400" rtl="0" eaLnBrk="1" latinLnBrk="0" hangingPunct="1">
        <a:spcBef>
          <a:spcPts val="300"/>
        </a:spcBef>
        <a:buFont typeface="Arial" panose="020B0604020202020204" pitchFamily="34" charset="0"/>
        <a:buChar char="–"/>
        <a:defRPr kumimoji="1" sz="1600" kern="1200">
          <a:solidFill>
            <a:schemeClr val="tx1"/>
          </a:solidFill>
          <a:latin typeface="+mn-lt"/>
          <a:ea typeface="+mn-ea"/>
          <a:cs typeface="+mn-cs"/>
        </a:defRPr>
      </a:lvl4pPr>
      <a:lvl5pPr marL="1255713" indent="-179388" algn="l" defTabSz="914400" rtl="0" eaLnBrk="1" latinLnBrk="0" hangingPunct="1">
        <a:spcBef>
          <a:spcPts val="3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dc.gov/vhf/ebola/hcp/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Kh-AxUV6Nco?feature=player_embedded"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ugHfb6zuBU8?feature=player_embedde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emtM6CX9jJo?feature=player_embedded"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PE6rYXidbrA?feature=player_embedde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yYwhBrK7qj8?feature=player_embedd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W1QWs0fNRdU?feature=player_embedde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cYnhixWI3OI?feature=player_embedded"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zNV6dK6Y-Ek?feature=player_embedded"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YS528oOfHuE?feature=player_embedded"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76ZdOYimxUo?feature=player_embedded"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94LgIbtZfz8?feature=player_embedded"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K4feD7tHGo0?feature=player_embedded"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ZlE4l3CQH0s?feature=player_embedded"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BF7wtwrHu4M?feature=player_embedd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m6Hzl3VEfZ8?feature=player_embedded"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mWiaTi4Odgc?feature=player_embedded"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OJQdMl9nzUs?feature=player_embedded"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Eh5jNPzYl5E?feature=player_embedded"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FMi-UrVICzg?feature=player_embedded"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NzgvquQqUrI?feature=player_embedded"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E2PzAV4hLrQ?feature=player_embedded"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TE1XB9S7-YE?feature=player_embedded"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VSxw2uQ8GVM?feature=player_embedded"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KL6eS-OGXd4?feature=player_embedd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OOvPhV8Nsts?feature=player_embedded"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SGN_O8eNqhk?feature=player_embedded"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minW6svwGXU?feature=player_embedded"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BH3K7uIvZzA?feature=player_embedded"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hu_jc6oN3Oc?feature=player_embedded"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Z9Pk-YqUqjc?feature=player_embedded"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Uz1J91J37os?feature=player_embedded"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fLf-kxOBMEA?feature=player_embedded"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IzwQRe3_2eA?feature=player_embedded"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lccGKlP3riM?feature=player_embedded"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rldATlz9e9A?feature=player_embedded"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BEYbimL3d_Y?feature=player_embedded"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https://www.youtube.com/embed/7vYnTnFjvTc?feature=player_embedded"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cdc.gov/vhf/ebola/hcp/ppe-training/comprehensive-ppe-training.html" TargetMode="External"/><Relationship Id="rId2" Type="http://schemas.openxmlformats.org/officeDocument/2006/relationships/hyperlink" Target="http://www.cdc.gov/vhf/ebola/hcp/ppe-training/index.html"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ctrTitle"/>
          </p:nvPr>
        </p:nvSpPr>
        <p:spPr/>
        <p:txBody>
          <a:bodyPr/>
          <a:lstStyle/>
          <a:p>
            <a:r>
              <a:rPr lang="ja-JP" altLang="en-US" sz="5400" dirty="0" smtClean="0"/>
              <a:t>エボラウイルス病ケア</a:t>
            </a:r>
            <a:r>
              <a:rPr lang="en-US" altLang="ja-JP" sz="5400" dirty="0" smtClean="0"/>
              <a:t/>
            </a:r>
            <a:br>
              <a:rPr lang="en-US" altLang="ja-JP" sz="5400" dirty="0" smtClean="0"/>
            </a:br>
            <a:r>
              <a:rPr lang="ja-JP" altLang="en-US" sz="2800" dirty="0" smtClean="0"/>
              <a:t>オブザーバーの配置と適切な</a:t>
            </a:r>
            <a:r>
              <a:rPr lang="en-US" altLang="ja-JP" sz="2800" dirty="0" smtClean="0"/>
              <a:t>PPE</a:t>
            </a:r>
            <a:r>
              <a:rPr lang="ja-JP" altLang="en-US" sz="2800" dirty="0" smtClean="0"/>
              <a:t>着脱法</a:t>
            </a:r>
            <a:endParaRPr lang="ja-JP" altLang="en-US" sz="2800" dirty="0"/>
          </a:p>
        </p:txBody>
      </p:sp>
      <p:sp>
        <p:nvSpPr>
          <p:cNvPr id="3" name="サブタイトル 2"/>
          <p:cNvSpPr>
            <a:spLocks noGrp="1"/>
          </p:cNvSpPr>
          <p:nvPr>
            <p:ph type="subTitle" idx="1"/>
          </p:nvPr>
        </p:nvSpPr>
        <p:spPr/>
        <p:txBody>
          <a:bodyPr>
            <a:normAutofit fontScale="92500" lnSpcReduction="20000"/>
          </a:bodyPr>
          <a:lstStyle/>
          <a:p>
            <a:r>
              <a:rPr lang="en-US" altLang="ja-JP" dirty="0" smtClean="0"/>
              <a:t>N95 </a:t>
            </a:r>
            <a:r>
              <a:rPr lang="ja-JP" altLang="en-US" dirty="0" smtClean="0"/>
              <a:t>マスク利用の場合</a:t>
            </a:r>
            <a:endParaRPr lang="en-US" altLang="ja-JP" dirty="0" smtClean="0"/>
          </a:p>
          <a:p>
            <a:r>
              <a:rPr lang="en-US" altLang="ja-JP" dirty="0" smtClean="0"/>
              <a:t>2014</a:t>
            </a:r>
            <a:r>
              <a:rPr lang="ja-JP" altLang="en-US" dirty="0" smtClean="0"/>
              <a:t>年</a:t>
            </a:r>
            <a:r>
              <a:rPr lang="en-US" altLang="ja-JP" dirty="0" smtClean="0"/>
              <a:t>10</a:t>
            </a:r>
            <a:r>
              <a:rPr lang="ja-JP" altLang="en-US" dirty="0" smtClean="0"/>
              <a:t>月</a:t>
            </a:r>
            <a:r>
              <a:rPr lang="en-US" altLang="ja-JP" dirty="0" smtClean="0"/>
              <a:t>20</a:t>
            </a:r>
            <a:r>
              <a:rPr lang="ja-JP" altLang="en-US" dirty="0" smtClean="0"/>
              <a:t>日</a:t>
            </a:r>
            <a:r>
              <a:rPr lang="en-US" altLang="ja-JP" dirty="0" smtClean="0"/>
              <a:t>CDC</a:t>
            </a:r>
          </a:p>
          <a:p>
            <a:r>
              <a:rPr lang="en-US" altLang="ja-JP" dirty="0" smtClean="0"/>
              <a:t>Ebola: Personal Protective Equipment </a:t>
            </a:r>
            <a:r>
              <a:rPr lang="ja-JP" altLang="en-US" dirty="0" smtClean="0"/>
              <a:t>（</a:t>
            </a:r>
            <a:r>
              <a:rPr lang="en-US" altLang="ja-JP" dirty="0" smtClean="0"/>
              <a:t>PPE</a:t>
            </a:r>
            <a:r>
              <a:rPr lang="ja-JP" altLang="en-US" dirty="0" smtClean="0"/>
              <a:t>）</a:t>
            </a:r>
            <a:r>
              <a:rPr lang="en-US" altLang="ja-JP" dirty="0" smtClean="0"/>
              <a:t> Donning and Doffing Procedures</a:t>
            </a:r>
            <a:endParaRPr lang="ja-JP" altLang="ja-JP" dirty="0" smtClean="0"/>
          </a:p>
          <a:p>
            <a:r>
              <a:rPr lang="en-US" altLang="ja-JP" dirty="0" smtClean="0">
                <a:hlinkClick r:id="rId2"/>
              </a:rPr>
              <a:t>http://www.cdc.gov/vhf/ebola/hcp/index.html</a:t>
            </a:r>
            <a:r>
              <a:rPr lang="en-US" altLang="ja-JP" dirty="0" smtClean="0"/>
              <a:t> </a:t>
            </a:r>
            <a:endParaRPr lang="ja-JP" altLang="en-US" dirty="0"/>
          </a:p>
        </p:txBody>
      </p:sp>
    </p:spTree>
    <p:extLst>
      <p:ext uri="{BB962C8B-B14F-4D97-AF65-F5344CB8AC3E}">
        <p14:creationId xmlns:p14="http://schemas.microsoft.com/office/powerpoint/2010/main" val="3319699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オブザーバー（</a:t>
            </a:r>
            <a:r>
              <a:rPr lang="en-US" altLang="ja-JP" dirty="0" smtClean="0"/>
              <a:t>Trained Observer</a:t>
            </a:r>
            <a:r>
              <a:rPr lang="ja-JP" altLang="en-US" dirty="0" smtClean="0"/>
              <a:t>）</a:t>
            </a:r>
            <a:r>
              <a:rPr lang="en-US" altLang="ja-JP" dirty="0" smtClean="0"/>
              <a:t>– </a:t>
            </a:r>
            <a:r>
              <a:rPr lang="ja-JP" altLang="en-US" dirty="0" smtClean="0"/>
              <a:t>その</a:t>
            </a:r>
            <a:r>
              <a:rPr lang="en-US" altLang="ja-JP" dirty="0" smtClean="0"/>
              <a:t>9</a:t>
            </a:r>
            <a:endParaRPr lang="ja-JP" altLang="en-US" dirty="0"/>
          </a:p>
        </p:txBody>
      </p:sp>
      <p:sp>
        <p:nvSpPr>
          <p:cNvPr id="3" name="コンテンツ プレースホルダー 2"/>
          <p:cNvSpPr>
            <a:spLocks noGrp="1"/>
          </p:cNvSpPr>
          <p:nvPr>
            <p:ph idx="1"/>
          </p:nvPr>
        </p:nvSpPr>
        <p:spPr>
          <a:xfrm>
            <a:off x="468000" y="1268760"/>
            <a:ext cx="8208000" cy="3806170"/>
          </a:xfrm>
        </p:spPr>
        <p:txBody>
          <a:bodyPr/>
          <a:lstStyle/>
          <a:p>
            <a:r>
              <a:rPr lang="ja-JP" altLang="en-US" dirty="0" smtClean="0"/>
              <a:t>着装</a:t>
            </a:r>
            <a:r>
              <a:rPr lang="ja-JP" altLang="en-US" dirty="0"/>
              <a:t>：</a:t>
            </a:r>
            <a:r>
              <a:rPr lang="ja-JP" altLang="en-US" dirty="0" smtClean="0"/>
              <a:t>着装前のブリーフィング</a:t>
            </a:r>
            <a:endParaRPr lang="en-US" altLang="ja-JP" dirty="0" smtClean="0"/>
          </a:p>
          <a:p>
            <a:pPr lvl="1"/>
            <a:r>
              <a:rPr lang="ja-JP" altLang="en-US" dirty="0" smtClean="0"/>
              <a:t>オブザーバーとケア担当者の両者がお互いの役割を理解し、</a:t>
            </a:r>
            <a:r>
              <a:rPr lang="en-US" altLang="ja-JP" dirty="0"/>
              <a:t/>
            </a:r>
            <a:br>
              <a:rPr lang="en-US" altLang="ja-JP" dirty="0"/>
            </a:br>
            <a:r>
              <a:rPr lang="ja-JP" altLang="en-US" dirty="0" smtClean="0"/>
              <a:t>一緒に声に出してプロトコールと装置の確認を行う。</a:t>
            </a:r>
            <a:r>
              <a:rPr lang="en-US" altLang="ja-JP" dirty="0" smtClean="0"/>
              <a:t/>
            </a:r>
            <a:br>
              <a:rPr lang="en-US" altLang="ja-JP" dirty="0" smtClean="0"/>
            </a:br>
            <a:r>
              <a:rPr lang="en-US" altLang="ja-JP" dirty="0" smtClean="0"/>
              <a:t>Closed-loop communication</a:t>
            </a:r>
            <a:r>
              <a:rPr lang="ja-JP" altLang="en-US" dirty="0" smtClean="0"/>
              <a:t>するだけでなく、想定外の事態が起きた時にどうするか、共通認識を確実にしておくこと。</a:t>
            </a:r>
            <a:endParaRPr lang="en-US" altLang="ja-JP" dirty="0" smtClean="0"/>
          </a:p>
          <a:p>
            <a:r>
              <a:rPr lang="ja-JP" altLang="en-US" dirty="0" smtClean="0"/>
              <a:t>着装</a:t>
            </a:r>
            <a:r>
              <a:rPr lang="ja-JP" altLang="en-US" dirty="0"/>
              <a:t>：</a:t>
            </a:r>
            <a:r>
              <a:rPr lang="ja-JP" altLang="en-US" dirty="0" smtClean="0"/>
              <a:t>間違いの把握と予見的なアシスタント</a:t>
            </a:r>
            <a:endParaRPr lang="en-US" altLang="ja-JP" dirty="0" smtClean="0"/>
          </a:p>
          <a:p>
            <a:pPr lvl="1"/>
            <a:r>
              <a:rPr lang="ja-JP" altLang="en-US" dirty="0" smtClean="0"/>
              <a:t>ガイド兼保護者であるオブザーバーは、プロトコール違反や汚染の</a:t>
            </a:r>
            <a:r>
              <a:rPr lang="en-US" altLang="ja-JP" dirty="0" smtClean="0"/>
              <a:t/>
            </a:r>
            <a:br>
              <a:rPr lang="en-US" altLang="ja-JP" dirty="0" smtClean="0"/>
            </a:br>
            <a:r>
              <a:rPr lang="ja-JP" altLang="en-US" dirty="0" smtClean="0"/>
              <a:t>可能性について予見的でなければならない。例えば、装着を始める</a:t>
            </a:r>
            <a:r>
              <a:rPr lang="en-US" altLang="ja-JP" dirty="0" smtClean="0"/>
              <a:t/>
            </a:r>
            <a:br>
              <a:rPr lang="en-US" altLang="ja-JP" dirty="0" smtClean="0"/>
            </a:br>
            <a:r>
              <a:rPr lang="ja-JP" altLang="en-US" dirty="0" smtClean="0"/>
              <a:t>前に、</a:t>
            </a:r>
            <a:r>
              <a:rPr lang="en-US" altLang="ja-JP" dirty="0" smtClean="0"/>
              <a:t>ID</a:t>
            </a:r>
            <a:r>
              <a:rPr lang="ja-JP" altLang="en-US" dirty="0" smtClean="0"/>
              <a:t>バッジや指輪などの外し忘れに気づく、など。チェックリストに</a:t>
            </a:r>
            <a:r>
              <a:rPr lang="en-US" altLang="ja-JP" dirty="0" smtClean="0"/>
              <a:t/>
            </a:r>
            <a:br>
              <a:rPr lang="en-US" altLang="ja-JP" dirty="0" smtClean="0"/>
            </a:br>
            <a:r>
              <a:rPr lang="ja-JP" altLang="en-US" dirty="0" smtClean="0"/>
              <a:t>載っていることだけにとらわれるのではなく、常識的な判断も重要で</a:t>
            </a:r>
            <a:r>
              <a:rPr lang="en-US" altLang="ja-JP" dirty="0" smtClean="0"/>
              <a:t/>
            </a:r>
            <a:br>
              <a:rPr lang="en-US" altLang="ja-JP" dirty="0" smtClean="0"/>
            </a:br>
            <a:r>
              <a:rPr lang="ja-JP" altLang="en-US" dirty="0" smtClean="0"/>
              <a:t>ある。</a:t>
            </a:r>
            <a:endParaRPr lang="en-US" altLang="ja-JP" dirty="0" smtClean="0"/>
          </a:p>
        </p:txBody>
      </p:sp>
    </p:spTree>
    <p:extLst>
      <p:ext uri="{BB962C8B-B14F-4D97-AF65-F5344CB8AC3E}">
        <p14:creationId xmlns:p14="http://schemas.microsoft.com/office/powerpoint/2010/main" val="3523588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オブザーバー（</a:t>
            </a:r>
            <a:r>
              <a:rPr lang="en-US" altLang="ja-JP" smtClean="0"/>
              <a:t>Trained Observer</a:t>
            </a:r>
            <a:r>
              <a:rPr lang="ja-JP" altLang="en-US" smtClean="0"/>
              <a:t>）</a:t>
            </a:r>
            <a:r>
              <a:rPr lang="en-US" altLang="ja-JP" smtClean="0"/>
              <a:t>– </a:t>
            </a:r>
            <a:r>
              <a:rPr lang="ja-JP" altLang="en-US" smtClean="0"/>
              <a:t>その</a:t>
            </a:r>
            <a:r>
              <a:rPr lang="en-US" altLang="ja-JP" smtClean="0"/>
              <a:t>10</a:t>
            </a:r>
            <a:endParaRPr lang="ja-JP" altLang="en-US" dirty="0"/>
          </a:p>
        </p:txBody>
      </p:sp>
      <p:sp>
        <p:nvSpPr>
          <p:cNvPr id="3" name="コンテンツ プレースホルダー 2"/>
          <p:cNvSpPr>
            <a:spLocks noGrp="1"/>
          </p:cNvSpPr>
          <p:nvPr>
            <p:ph idx="1"/>
          </p:nvPr>
        </p:nvSpPr>
        <p:spPr>
          <a:xfrm>
            <a:off x="468000" y="1268760"/>
            <a:ext cx="8208000" cy="4113947"/>
          </a:xfrm>
        </p:spPr>
        <p:txBody>
          <a:bodyPr/>
          <a:lstStyle/>
          <a:p>
            <a:r>
              <a:rPr lang="ja-JP" altLang="en-US" dirty="0" smtClean="0"/>
              <a:t>脱装</a:t>
            </a:r>
            <a:r>
              <a:rPr lang="ja-JP" altLang="en-US" dirty="0"/>
              <a:t>：</a:t>
            </a:r>
            <a:r>
              <a:rPr lang="ja-JP" altLang="en-US" dirty="0" smtClean="0"/>
              <a:t>脱装におけるオブザーバーの役割</a:t>
            </a:r>
            <a:endParaRPr lang="en-US" altLang="ja-JP" dirty="0" smtClean="0"/>
          </a:p>
          <a:p>
            <a:pPr lvl="1"/>
            <a:r>
              <a:rPr lang="ja-JP" altLang="en-US" dirty="0" smtClean="0"/>
              <a:t>脱装時におけるオブザーバーの役割は、ケア担当者と脱装アシスタ</a:t>
            </a:r>
            <a:r>
              <a:rPr lang="en-US" altLang="ja-JP" dirty="0" smtClean="0"/>
              <a:t/>
            </a:r>
            <a:br>
              <a:rPr lang="en-US" altLang="ja-JP" dirty="0" smtClean="0"/>
            </a:br>
            <a:r>
              <a:rPr lang="ja-JP" altLang="en-US" dirty="0" smtClean="0"/>
              <a:t>ント（置かれている場合）に、チェックリストに沿ってガイドを与えること</a:t>
            </a:r>
            <a:r>
              <a:rPr lang="en-US" altLang="ja-JP" dirty="0" smtClean="0"/>
              <a:t/>
            </a:r>
            <a:br>
              <a:rPr lang="en-US" altLang="ja-JP" dirty="0" smtClean="0"/>
            </a:br>
            <a:r>
              <a:rPr lang="ja-JP" altLang="en-US" dirty="0" smtClean="0"/>
              <a:t>である。</a:t>
            </a:r>
            <a:r>
              <a:rPr lang="en-US" altLang="ja-JP" dirty="0" smtClean="0"/>
              <a:t>closed-loop communications</a:t>
            </a:r>
            <a:r>
              <a:rPr lang="ja-JP" altLang="en-US" dirty="0" smtClean="0"/>
              <a:t>　によって一つ一つのプロセス</a:t>
            </a:r>
            <a:r>
              <a:rPr lang="en-US" altLang="ja-JP" dirty="0" smtClean="0"/>
              <a:t/>
            </a:r>
            <a:br>
              <a:rPr lang="en-US" altLang="ja-JP" dirty="0" smtClean="0"/>
            </a:br>
            <a:r>
              <a:rPr lang="ja-JP" altLang="en-US" dirty="0" err="1" smtClean="0"/>
              <a:t>が適</a:t>
            </a:r>
            <a:r>
              <a:rPr lang="ja-JP" altLang="en-US" dirty="0" smtClean="0"/>
              <a:t>切に完了したことを確認する。完了とは、取り去った装備で「清潔」</a:t>
            </a:r>
            <a:r>
              <a:rPr lang="en-US" altLang="ja-JP" dirty="0" smtClean="0"/>
              <a:t/>
            </a:r>
            <a:br>
              <a:rPr lang="en-US" altLang="ja-JP" dirty="0" smtClean="0"/>
            </a:br>
            <a:r>
              <a:rPr lang="ja-JP" altLang="en-US" dirty="0" smtClean="0"/>
              <a:t>エリアを汚染していないこと、処理箱に適切に捨てられたことを意味</a:t>
            </a:r>
            <a:r>
              <a:rPr lang="en-US" altLang="ja-JP" dirty="0" smtClean="0"/>
              <a:t/>
            </a:r>
            <a:br>
              <a:rPr lang="en-US" altLang="ja-JP" dirty="0" smtClean="0"/>
            </a:br>
            <a:r>
              <a:rPr lang="ja-JP" altLang="en-US" dirty="0" smtClean="0"/>
              <a:t>する。</a:t>
            </a:r>
            <a:endParaRPr lang="en-US" altLang="ja-JP" dirty="0" smtClean="0"/>
          </a:p>
          <a:p>
            <a:r>
              <a:rPr lang="ja-JP" altLang="en-US" dirty="0" smtClean="0"/>
              <a:t>脱装</a:t>
            </a:r>
            <a:r>
              <a:rPr lang="ja-JP" altLang="en-US" dirty="0"/>
              <a:t>：</a:t>
            </a:r>
            <a:r>
              <a:rPr lang="ja-JP" altLang="en-US" dirty="0" smtClean="0"/>
              <a:t>オブザーバーの手配</a:t>
            </a:r>
            <a:endParaRPr lang="en-US" altLang="ja-JP" dirty="0" smtClean="0"/>
          </a:p>
          <a:p>
            <a:pPr lvl="1"/>
            <a:r>
              <a:rPr lang="ja-JP" altLang="en-US" dirty="0" smtClean="0"/>
              <a:t>脱装プロセスは、ケア担当者が患者のケアを終え病室から出るサインをオブザーバーに送ったところから始まる。ケア担当者が病室を出る</a:t>
            </a:r>
            <a:r>
              <a:rPr lang="en-US" altLang="ja-JP" dirty="0" smtClean="0"/>
              <a:t/>
            </a:r>
            <a:br>
              <a:rPr lang="en-US" altLang="ja-JP" dirty="0" smtClean="0"/>
            </a:br>
            <a:r>
              <a:rPr lang="ja-JP" altLang="en-US" dirty="0" smtClean="0"/>
              <a:t>許可を出す前に、オブザーバーは適切な</a:t>
            </a:r>
            <a:r>
              <a:rPr lang="en-US" altLang="ja-JP" dirty="0" smtClean="0"/>
              <a:t>PPE</a:t>
            </a:r>
            <a:r>
              <a:rPr lang="ja-JP" altLang="en-US" dirty="0" smtClean="0"/>
              <a:t>を装着していなくては</a:t>
            </a:r>
            <a:r>
              <a:rPr lang="en-US" altLang="ja-JP" dirty="0" smtClean="0"/>
              <a:t/>
            </a:r>
            <a:br>
              <a:rPr lang="en-US" altLang="ja-JP" dirty="0" smtClean="0"/>
            </a:br>
            <a:r>
              <a:rPr lang="ja-JP" altLang="en-US" dirty="0" smtClean="0"/>
              <a:t>ならない。</a:t>
            </a:r>
            <a:endParaRPr lang="en-US" altLang="ja-JP" dirty="0" smtClean="0"/>
          </a:p>
        </p:txBody>
      </p:sp>
    </p:spTree>
    <p:extLst>
      <p:ext uri="{BB962C8B-B14F-4D97-AF65-F5344CB8AC3E}">
        <p14:creationId xmlns:p14="http://schemas.microsoft.com/office/powerpoint/2010/main" val="3422434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オブザーバー（</a:t>
            </a:r>
            <a:r>
              <a:rPr lang="en-US" altLang="ja-JP" dirty="0" smtClean="0"/>
              <a:t>Trained Observer</a:t>
            </a:r>
            <a:r>
              <a:rPr lang="ja-JP" altLang="en-US" dirty="0" smtClean="0"/>
              <a:t>）</a:t>
            </a:r>
            <a:r>
              <a:rPr lang="en-US" altLang="ja-JP" dirty="0" smtClean="0"/>
              <a:t>– </a:t>
            </a:r>
            <a:r>
              <a:rPr lang="ja-JP" altLang="en-US" dirty="0" smtClean="0"/>
              <a:t>その</a:t>
            </a:r>
            <a:r>
              <a:rPr lang="en-US" altLang="ja-JP" dirty="0" smtClean="0"/>
              <a:t>11</a:t>
            </a:r>
            <a:endParaRPr lang="ja-JP" altLang="en-US" dirty="0"/>
          </a:p>
        </p:txBody>
      </p:sp>
      <p:sp>
        <p:nvSpPr>
          <p:cNvPr id="3" name="コンテンツ プレースホルダー 2"/>
          <p:cNvSpPr>
            <a:spLocks noGrp="1"/>
          </p:cNvSpPr>
          <p:nvPr>
            <p:ph idx="1"/>
          </p:nvPr>
        </p:nvSpPr>
        <p:spPr>
          <a:xfrm>
            <a:off x="468000" y="1268760"/>
            <a:ext cx="8208000" cy="3190617"/>
          </a:xfrm>
        </p:spPr>
        <p:txBody>
          <a:bodyPr/>
          <a:lstStyle/>
          <a:p>
            <a:r>
              <a:rPr lang="ja-JP" altLang="en-US" dirty="0" smtClean="0"/>
              <a:t>脱装：脱装エリアの準備</a:t>
            </a:r>
            <a:endParaRPr lang="en-US" altLang="ja-JP" dirty="0" smtClean="0"/>
          </a:p>
          <a:p>
            <a:pPr lvl="1"/>
            <a:r>
              <a:rPr lang="ja-JP" altLang="en-US" dirty="0" smtClean="0"/>
              <a:t>オブザーバーは脱装エリアが適切に準備されているか確認し、アシスタントが必要か決める。（アシスタントは、ケア担当者が</a:t>
            </a:r>
            <a:r>
              <a:rPr lang="en-US" altLang="ja-JP" dirty="0" smtClean="0"/>
              <a:t>PAPR</a:t>
            </a:r>
            <a:r>
              <a:rPr lang="ja-JP" altLang="en-US" dirty="0" smtClean="0"/>
              <a:t>やカバーオールを装着していたら必要）</a:t>
            </a:r>
            <a:endParaRPr lang="en-US" altLang="ja-JP" dirty="0" smtClean="0"/>
          </a:p>
          <a:p>
            <a:r>
              <a:rPr lang="ja-JP" altLang="en-US" dirty="0" smtClean="0"/>
              <a:t>脱装：脱装前のブリーフィング</a:t>
            </a:r>
            <a:endParaRPr lang="en-US" altLang="ja-JP" dirty="0" smtClean="0"/>
          </a:p>
          <a:p>
            <a:pPr lvl="1"/>
            <a:r>
              <a:rPr lang="ja-JP" altLang="en-US" dirty="0" smtClean="0"/>
              <a:t>脱装を始める前に、オブザーバーがプロセスの説明をする。その間</a:t>
            </a:r>
            <a:r>
              <a:rPr lang="en-US" altLang="ja-JP" dirty="0" smtClean="0"/>
              <a:t/>
            </a:r>
            <a:br>
              <a:rPr lang="en-US" altLang="ja-JP" dirty="0" smtClean="0"/>
            </a:br>
            <a:r>
              <a:rPr lang="ja-JP" altLang="en-US" dirty="0" smtClean="0"/>
              <a:t>ケア担当者は、手で自分の体や周囲を触らないように注意する。</a:t>
            </a:r>
            <a:r>
              <a:rPr lang="en-US" altLang="ja-JP" dirty="0" smtClean="0"/>
              <a:t/>
            </a:r>
            <a:br>
              <a:rPr lang="en-US" altLang="ja-JP" dirty="0" smtClean="0"/>
            </a:br>
            <a:r>
              <a:rPr lang="ja-JP" altLang="en-US" dirty="0" smtClean="0"/>
              <a:t>チェックリストの一つ一つのステップを、</a:t>
            </a:r>
            <a:r>
              <a:rPr lang="en-US" altLang="ja-JP" dirty="0" smtClean="0"/>
              <a:t> closed-loop communication</a:t>
            </a:r>
            <a:r>
              <a:rPr lang="ja-JP" altLang="en-US" dirty="0" smtClean="0"/>
              <a:t>で相互確認する。</a:t>
            </a:r>
            <a:endParaRPr lang="en-US" altLang="ja-JP" dirty="0" smtClean="0"/>
          </a:p>
        </p:txBody>
      </p:sp>
    </p:spTree>
    <p:extLst>
      <p:ext uri="{BB962C8B-B14F-4D97-AF65-F5344CB8AC3E}">
        <p14:creationId xmlns:p14="http://schemas.microsoft.com/office/powerpoint/2010/main" val="2960389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オブザーバー（</a:t>
            </a:r>
            <a:r>
              <a:rPr lang="en-US" altLang="ja-JP" dirty="0" smtClean="0"/>
              <a:t>Trained Observer</a:t>
            </a:r>
            <a:r>
              <a:rPr lang="ja-JP" altLang="en-US" dirty="0" smtClean="0"/>
              <a:t>）</a:t>
            </a:r>
            <a:r>
              <a:rPr lang="en-US" altLang="ja-JP" dirty="0" smtClean="0"/>
              <a:t>– </a:t>
            </a:r>
            <a:r>
              <a:rPr lang="ja-JP" altLang="en-US" dirty="0" smtClean="0"/>
              <a:t>その</a:t>
            </a:r>
            <a:r>
              <a:rPr lang="en-US" altLang="ja-JP" dirty="0" smtClean="0"/>
              <a:t>12</a:t>
            </a:r>
            <a:endParaRPr lang="ja-JP" altLang="en-US" dirty="0"/>
          </a:p>
        </p:txBody>
      </p:sp>
      <p:sp>
        <p:nvSpPr>
          <p:cNvPr id="3" name="コンテンツ プレースホルダー 2"/>
          <p:cNvSpPr>
            <a:spLocks noGrp="1"/>
          </p:cNvSpPr>
          <p:nvPr>
            <p:ph idx="1"/>
          </p:nvPr>
        </p:nvSpPr>
        <p:spPr>
          <a:xfrm>
            <a:off x="468000" y="1268760"/>
            <a:ext cx="8208000" cy="4473019"/>
          </a:xfrm>
        </p:spPr>
        <p:txBody>
          <a:bodyPr/>
          <a:lstStyle/>
          <a:p>
            <a:r>
              <a:rPr lang="ja-JP" altLang="en-US" dirty="0" smtClean="0"/>
              <a:t>脱装：脱装アシスタントの役割を明確に知らせる</a:t>
            </a:r>
            <a:endParaRPr lang="en-US" altLang="ja-JP" dirty="0" smtClean="0"/>
          </a:p>
          <a:p>
            <a:pPr lvl="1"/>
            <a:r>
              <a:rPr lang="ja-JP" altLang="en-US" dirty="0" smtClean="0"/>
              <a:t>オブザーバーはガイドする役割なので、常に脱装エリアの外にいて</a:t>
            </a:r>
            <a:r>
              <a:rPr lang="en-US" altLang="ja-JP" dirty="0" smtClean="0"/>
              <a:t/>
            </a:r>
            <a:br>
              <a:rPr lang="en-US" altLang="ja-JP" dirty="0" smtClean="0"/>
            </a:br>
            <a:r>
              <a:rPr lang="ja-JP" altLang="en-US" dirty="0" smtClean="0"/>
              <a:t>作業を看視・指導する。ケア担当者が脱装の手伝いが必要な装備を</a:t>
            </a:r>
            <a:r>
              <a:rPr lang="en-US" altLang="ja-JP" dirty="0" smtClean="0"/>
              <a:t/>
            </a:r>
            <a:br>
              <a:rPr lang="en-US" altLang="ja-JP" dirty="0" smtClean="0"/>
            </a:br>
            <a:r>
              <a:rPr lang="ja-JP" altLang="en-US" dirty="0" smtClean="0"/>
              <a:t>付けている場合、脱装アシスタントを任命するのは、オブザーバーの</a:t>
            </a:r>
            <a:r>
              <a:rPr lang="en-US" altLang="ja-JP" dirty="0" smtClean="0"/>
              <a:t/>
            </a:r>
            <a:br>
              <a:rPr lang="en-US" altLang="ja-JP" dirty="0" smtClean="0"/>
            </a:br>
            <a:r>
              <a:rPr lang="ja-JP" altLang="en-US" dirty="0" smtClean="0"/>
              <a:t>役目である。アシスタントは、プロトコールを熟知し適切な</a:t>
            </a:r>
            <a:r>
              <a:rPr lang="en-US" altLang="ja-JP" dirty="0" smtClean="0"/>
              <a:t>PPE</a:t>
            </a:r>
            <a:r>
              <a:rPr lang="ja-JP" altLang="en-US" dirty="0" smtClean="0"/>
              <a:t>を装着</a:t>
            </a:r>
            <a:r>
              <a:rPr lang="en-US" altLang="ja-JP" dirty="0" smtClean="0"/>
              <a:t/>
            </a:r>
            <a:br>
              <a:rPr lang="en-US" altLang="ja-JP" dirty="0" smtClean="0"/>
            </a:br>
            <a:r>
              <a:rPr lang="ja-JP" altLang="en-US" dirty="0" smtClean="0"/>
              <a:t>していなくてはならない。</a:t>
            </a:r>
            <a:endParaRPr lang="en-US" altLang="ja-JP" dirty="0" smtClean="0"/>
          </a:p>
          <a:p>
            <a:pPr lvl="1"/>
            <a:r>
              <a:rPr lang="ja-JP" altLang="en-US" dirty="0" smtClean="0"/>
              <a:t>オブザーバーが直接手伝うのは、どうしても必要な場合に限って行う</a:t>
            </a:r>
            <a:r>
              <a:rPr lang="en-US" altLang="ja-JP" dirty="0" smtClean="0"/>
              <a:t/>
            </a:r>
            <a:br>
              <a:rPr lang="en-US" altLang="ja-JP" dirty="0" smtClean="0"/>
            </a:br>
            <a:r>
              <a:rPr lang="ja-JP" altLang="en-US" dirty="0" smtClean="0"/>
              <a:t>こととし、接触は最小限にして作業後すぐに手指消毒すること。</a:t>
            </a:r>
            <a:endParaRPr lang="en-US" altLang="ja-JP" dirty="0" smtClean="0"/>
          </a:p>
          <a:p>
            <a:r>
              <a:rPr lang="ja-JP" altLang="en-US" dirty="0" smtClean="0"/>
              <a:t>脱装</a:t>
            </a:r>
            <a:r>
              <a:rPr lang="ja-JP" altLang="en-US" dirty="0"/>
              <a:t>：</a:t>
            </a:r>
            <a:r>
              <a:rPr lang="ja-JP" altLang="en-US" dirty="0" smtClean="0"/>
              <a:t>リスクを予見して備える</a:t>
            </a:r>
            <a:endParaRPr lang="en-US" altLang="ja-JP" dirty="0" smtClean="0"/>
          </a:p>
          <a:p>
            <a:pPr lvl="1"/>
            <a:r>
              <a:rPr lang="ja-JP" altLang="en-US" dirty="0" smtClean="0"/>
              <a:t>可能性のある危険やプロトコール違反に備えること。例えばヘッドギア（フェースシールド）を外した後、無意識に眉を触ったり髪の毛を直し</a:t>
            </a:r>
            <a:r>
              <a:rPr lang="en-US" altLang="ja-JP" dirty="0" smtClean="0"/>
              <a:t/>
            </a:r>
            <a:br>
              <a:rPr lang="en-US" altLang="ja-JP" dirty="0" smtClean="0"/>
            </a:br>
            <a:r>
              <a:rPr lang="ja-JP" altLang="en-US" dirty="0" smtClean="0"/>
              <a:t>たりすることがある。前もってそのような可能性を声に出して注意喚起する。</a:t>
            </a:r>
            <a:endParaRPr lang="en-US" altLang="ja-JP" dirty="0" smtClean="0"/>
          </a:p>
        </p:txBody>
      </p:sp>
    </p:spTree>
    <p:extLst>
      <p:ext uri="{BB962C8B-B14F-4D97-AF65-F5344CB8AC3E}">
        <p14:creationId xmlns:p14="http://schemas.microsoft.com/office/powerpoint/2010/main" val="1433784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PPE</a:t>
            </a:r>
            <a:r>
              <a:rPr lang="ja-JP" altLang="en-US" dirty="0" smtClean="0"/>
              <a:t>着脱法 － （</a:t>
            </a:r>
            <a:r>
              <a:rPr lang="en-US" altLang="ja-JP" dirty="0" smtClean="0"/>
              <a:t>1</a:t>
            </a:r>
            <a:r>
              <a:rPr lang="ja-JP" altLang="en-US" dirty="0" smtClean="0"/>
              <a:t>）着装</a:t>
            </a:r>
            <a:endParaRPr lang="ja-JP" altLang="en-US" dirty="0"/>
          </a:p>
        </p:txBody>
      </p:sp>
    </p:spTree>
    <p:extLst>
      <p:ext uri="{BB962C8B-B14F-4D97-AF65-F5344CB8AC3E}">
        <p14:creationId xmlns:p14="http://schemas.microsoft.com/office/powerpoint/2010/main" val="295724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1</a:t>
            </a:r>
            <a:endParaRPr lang="ja-JP" altLang="en-US" dirty="0"/>
          </a:p>
        </p:txBody>
      </p:sp>
      <p:sp>
        <p:nvSpPr>
          <p:cNvPr id="3" name="コンテンツ プレースホルダー 2"/>
          <p:cNvSpPr>
            <a:spLocks noGrp="1"/>
          </p:cNvSpPr>
          <p:nvPr>
            <p:ph idx="1"/>
          </p:nvPr>
        </p:nvSpPr>
        <p:spPr>
          <a:xfrm>
            <a:off x="468000" y="1268760"/>
            <a:ext cx="8208000" cy="1190069"/>
          </a:xfrm>
        </p:spPr>
        <p:txBody>
          <a:bodyPr/>
          <a:lstStyle/>
          <a:p>
            <a:pPr>
              <a:tabLst>
                <a:tab pos="1554163" algn="l"/>
              </a:tabLst>
            </a:pPr>
            <a:r>
              <a:rPr lang="ja-JP" altLang="en-US" dirty="0" smtClean="0"/>
              <a:t>ステップ</a:t>
            </a:r>
            <a:r>
              <a:rPr lang="en-US" altLang="ja-JP" dirty="0" smtClean="0"/>
              <a:t>1</a:t>
            </a:r>
            <a:r>
              <a:rPr lang="ja-JP" altLang="en-US" dirty="0" smtClean="0"/>
              <a:t>：</a:t>
            </a:r>
            <a:r>
              <a:rPr lang="en-US" altLang="ja-JP" dirty="0" smtClean="0"/>
              <a:t>	</a:t>
            </a:r>
            <a:r>
              <a:rPr lang="ja-JP" altLang="en-US" dirty="0" smtClean="0"/>
              <a:t>着装にはトレーニングを受けたオブザーバーを</a:t>
            </a:r>
            <a:r>
              <a:rPr lang="en-US" altLang="ja-JP" dirty="0" smtClean="0"/>
              <a:t>	</a:t>
            </a:r>
            <a:r>
              <a:rPr lang="ja-JP" altLang="en-US" dirty="0" smtClean="0"/>
              <a:t>同席させる。</a:t>
            </a:r>
            <a:endParaRPr lang="en-US" altLang="ja-JP" dirty="0" smtClean="0"/>
          </a:p>
          <a:p>
            <a:pPr lvl="1"/>
            <a:r>
              <a:rPr lang="ja-JP" altLang="en-US" dirty="0" smtClean="0"/>
              <a:t>適切かどうかをチェックするとともに着装を介助する。</a:t>
            </a:r>
            <a:endParaRPr lang="en-US" altLang="ja-JP" dirty="0" smtClean="0"/>
          </a:p>
        </p:txBody>
      </p:sp>
      <p:pic>
        <p:nvPicPr>
          <p:cNvPr id="10" name="Kh-AxUV6Nco"/>
          <p:cNvPicPr>
            <a:picLocks noRot="1" noChangeAspect="1"/>
          </p:cNvPicPr>
          <p:nvPr>
            <a:videoFile r:link="rId1"/>
          </p:nvPr>
        </p:nvPicPr>
        <p:blipFill>
          <a:blip r:embed="rId3"/>
          <a:stretch>
            <a:fillRect/>
          </a:stretch>
        </p:blipFill>
        <p:spPr>
          <a:xfrm>
            <a:off x="2286000" y="3188970"/>
            <a:ext cx="4572000" cy="2571750"/>
          </a:xfrm>
          <a:prstGeom prst="rect">
            <a:avLst/>
          </a:prstGeom>
        </p:spPr>
      </p:pic>
    </p:spTree>
    <p:extLst>
      <p:ext uri="{BB962C8B-B14F-4D97-AF65-F5344CB8AC3E}">
        <p14:creationId xmlns:p14="http://schemas.microsoft.com/office/powerpoint/2010/main" val="253162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10"/>
                </p:tgtEl>
              </p:cMediaNode>
            </p:vide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
                                        </p:tgtEl>
                                      </p:cBhvr>
                                    </p:cmd>
                                  </p:childTnLst>
                                </p:cTn>
                              </p:par>
                            </p:childTnLst>
                          </p:cTn>
                        </p:par>
                      </p:childTnLst>
                    </p:cTn>
                  </p:par>
                </p:childTnLst>
              </p:cTn>
              <p:nextCondLst>
                <p:cond evt="onClick" delay="0">
                  <p:tgtEl>
                    <p:spTgt spid="10"/>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 ステップ</a:t>
            </a:r>
            <a:r>
              <a:rPr lang="en-US" altLang="ja-JP" smtClean="0"/>
              <a:t>2</a:t>
            </a:r>
            <a:endParaRPr lang="ja-JP" altLang="en-US" dirty="0"/>
          </a:p>
        </p:txBody>
      </p:sp>
      <p:sp>
        <p:nvSpPr>
          <p:cNvPr id="3" name="コンテンツ プレースホルダー 2"/>
          <p:cNvSpPr>
            <a:spLocks noGrp="1"/>
          </p:cNvSpPr>
          <p:nvPr>
            <p:ph idx="1"/>
          </p:nvPr>
        </p:nvSpPr>
        <p:spPr>
          <a:xfrm>
            <a:off x="468000" y="1268760"/>
            <a:ext cx="8208000" cy="1200329"/>
          </a:xfrm>
        </p:spPr>
        <p:txBody>
          <a:bodyPr/>
          <a:lstStyle/>
          <a:p>
            <a:pPr>
              <a:tabLst>
                <a:tab pos="1554163" algn="l"/>
              </a:tabLst>
            </a:pPr>
            <a:r>
              <a:rPr lang="ja-JP" altLang="en-US" dirty="0" smtClean="0"/>
              <a:t>ステップ</a:t>
            </a:r>
            <a:r>
              <a:rPr lang="en-US" altLang="ja-JP" dirty="0" smtClean="0"/>
              <a:t>2</a:t>
            </a:r>
            <a:r>
              <a:rPr lang="ja-JP" altLang="en-US" dirty="0" smtClean="0"/>
              <a:t>：身に着けているものを全て取り（アクセサリーなど）、</a:t>
            </a:r>
            <a:r>
              <a:rPr lang="en-US" altLang="ja-JP" dirty="0" smtClean="0"/>
              <a:t/>
            </a:r>
            <a:br>
              <a:rPr lang="en-US" altLang="ja-JP" dirty="0" smtClean="0"/>
            </a:br>
            <a:r>
              <a:rPr lang="en-US" altLang="ja-JP" dirty="0" smtClean="0"/>
              <a:t>	</a:t>
            </a:r>
            <a:r>
              <a:rPr lang="ja-JP" altLang="en-US" dirty="0" smtClean="0"/>
              <a:t>ディアポーザブルのウェア（外科衣など）と丸洗い</a:t>
            </a:r>
            <a:r>
              <a:rPr lang="en-US" altLang="ja-JP" dirty="0" smtClean="0"/>
              <a:t/>
            </a:r>
            <a:br>
              <a:rPr lang="en-US" altLang="ja-JP" dirty="0" smtClean="0"/>
            </a:br>
            <a:r>
              <a:rPr lang="en-US" altLang="ja-JP" dirty="0" smtClean="0"/>
              <a:t>	</a:t>
            </a:r>
            <a:r>
              <a:rPr lang="ja-JP" altLang="en-US" dirty="0" smtClean="0"/>
              <a:t>可能な（プラスティック製など）の靴に替える。</a:t>
            </a:r>
            <a:endParaRPr lang="en-US" altLang="ja-JP" dirty="0" smtClean="0"/>
          </a:p>
        </p:txBody>
      </p:sp>
      <p:pic>
        <p:nvPicPr>
          <p:cNvPr id="8" name="ugHfb6zuBU8"/>
          <p:cNvPicPr>
            <a:picLocks noRot="1" noChangeAspect="1"/>
          </p:cNvPicPr>
          <p:nvPr>
            <a:videoFile r:link="rId1"/>
          </p:nvPr>
        </p:nvPicPr>
        <p:blipFill>
          <a:blip r:embed="rId3"/>
          <a:stretch>
            <a:fillRect/>
          </a:stretch>
        </p:blipFill>
        <p:spPr>
          <a:xfrm>
            <a:off x="2286000" y="3188970"/>
            <a:ext cx="4572000" cy="2571750"/>
          </a:xfrm>
          <a:prstGeom prst="rect">
            <a:avLst/>
          </a:prstGeom>
        </p:spPr>
      </p:pic>
    </p:spTree>
    <p:extLst>
      <p:ext uri="{BB962C8B-B14F-4D97-AF65-F5344CB8AC3E}">
        <p14:creationId xmlns:p14="http://schemas.microsoft.com/office/powerpoint/2010/main" val="354889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3</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3</a:t>
            </a:r>
            <a:r>
              <a:rPr lang="ja-JP" altLang="en-US" dirty="0" smtClean="0"/>
              <a:t>：</a:t>
            </a:r>
            <a:r>
              <a:rPr lang="en-US" altLang="ja-JP" dirty="0" smtClean="0"/>
              <a:t>PPE</a:t>
            </a:r>
            <a:r>
              <a:rPr lang="ja-JP" altLang="en-US" dirty="0" smtClean="0"/>
              <a:t>の確認</a:t>
            </a:r>
            <a:endParaRPr lang="en-US" altLang="ja-JP" dirty="0" smtClean="0"/>
          </a:p>
          <a:p>
            <a:pPr lvl="1"/>
            <a:r>
              <a:rPr lang="ja-JP" altLang="en-US" dirty="0" smtClean="0"/>
              <a:t>着装前にすべての</a:t>
            </a:r>
            <a:r>
              <a:rPr lang="en-US" altLang="ja-JP" dirty="0" smtClean="0"/>
              <a:t>PPE</a:t>
            </a:r>
            <a:r>
              <a:rPr lang="ja-JP" altLang="en-US" dirty="0" smtClean="0"/>
              <a:t>を目視チェック。ウェアのサイズも確認。</a:t>
            </a:r>
            <a:endParaRPr lang="ja-JP" altLang="en-US" dirty="0"/>
          </a:p>
        </p:txBody>
      </p:sp>
      <p:pic>
        <p:nvPicPr>
          <p:cNvPr id="2" name="emtM6CX9jJo"/>
          <p:cNvPicPr>
            <a:picLocks noRot="1" noChangeAspect="1"/>
          </p:cNvPicPr>
          <p:nvPr>
            <a:videoFile r:link="rId1"/>
          </p:nvPr>
        </p:nvPicPr>
        <p:blipFill>
          <a:blip r:embed="rId3"/>
          <a:stretch>
            <a:fillRect/>
          </a:stretch>
        </p:blipFill>
        <p:spPr>
          <a:xfrm>
            <a:off x="2285681" y="3188970"/>
            <a:ext cx="4572638" cy="2572109"/>
          </a:xfrm>
          <a:prstGeom prst="rect">
            <a:avLst/>
          </a:prstGeom>
          <a:noFill/>
          <a:ln>
            <a:noFill/>
          </a:ln>
        </p:spPr>
      </p:pic>
    </p:spTree>
    <p:extLst>
      <p:ext uri="{BB962C8B-B14F-4D97-AF65-F5344CB8AC3E}">
        <p14:creationId xmlns:p14="http://schemas.microsoft.com/office/powerpoint/2010/main" val="99016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4</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4</a:t>
            </a:r>
            <a:r>
              <a:rPr lang="ja-JP" altLang="en-US" dirty="0" smtClean="0"/>
              <a:t>：手指衛生</a:t>
            </a:r>
            <a:endParaRPr lang="en-US" altLang="ja-JP" dirty="0" smtClean="0"/>
          </a:p>
          <a:p>
            <a:pPr lvl="1"/>
            <a:r>
              <a:rPr lang="ja-JP" altLang="en-US" dirty="0" smtClean="0"/>
              <a:t>擦式アルコール消毒剤で適切に衛生処置。</a:t>
            </a:r>
            <a:endParaRPr lang="en-US" altLang="ja-JP" dirty="0" smtClean="0"/>
          </a:p>
        </p:txBody>
      </p:sp>
      <p:pic>
        <p:nvPicPr>
          <p:cNvPr id="2" name="PE6rYXidbrA"/>
          <p:cNvPicPr>
            <a:picLocks noRot="1" noChangeAspect="1"/>
          </p:cNvPicPr>
          <p:nvPr>
            <a:videoFile r:link="rId1"/>
          </p:nvPr>
        </p:nvPicPr>
        <p:blipFill>
          <a:blip r:embed="rId3"/>
          <a:stretch>
            <a:fillRect/>
          </a:stretch>
        </p:blipFill>
        <p:spPr>
          <a:xfrm>
            <a:off x="2285681" y="3188970"/>
            <a:ext cx="4572638" cy="2572109"/>
          </a:xfrm>
          <a:prstGeom prst="rect">
            <a:avLst/>
          </a:prstGeom>
          <a:noFill/>
          <a:ln>
            <a:noFill/>
          </a:ln>
        </p:spPr>
      </p:pic>
    </p:spTree>
    <p:extLst>
      <p:ext uri="{BB962C8B-B14F-4D97-AF65-F5344CB8AC3E}">
        <p14:creationId xmlns:p14="http://schemas.microsoft.com/office/powerpoint/2010/main" val="136876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5</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5</a:t>
            </a:r>
            <a:r>
              <a:rPr lang="ja-JP" altLang="en-US" dirty="0" smtClean="0"/>
              <a:t>：ブーツカバー</a:t>
            </a:r>
            <a:endParaRPr lang="en-US" altLang="ja-JP" dirty="0" smtClean="0"/>
          </a:p>
          <a:p>
            <a:pPr lvl="1"/>
            <a:r>
              <a:rPr lang="ja-JP" altLang="en-US" dirty="0" smtClean="0"/>
              <a:t>脛まで引き上げ、ストラップを結ぶ。着用時に床に触ってしまったら</a:t>
            </a:r>
            <a:r>
              <a:rPr lang="en-US" altLang="ja-JP" dirty="0" smtClean="0"/>
              <a:t/>
            </a:r>
            <a:br>
              <a:rPr lang="en-US" altLang="ja-JP" dirty="0" smtClean="0"/>
            </a:br>
            <a:r>
              <a:rPr lang="ja-JP" altLang="en-US" dirty="0" smtClean="0"/>
              <a:t>もう一度手指消毒すること。</a:t>
            </a:r>
            <a:endParaRPr lang="en-US" altLang="ja-JP" dirty="0" smtClean="0"/>
          </a:p>
        </p:txBody>
      </p:sp>
      <p:pic>
        <p:nvPicPr>
          <p:cNvPr id="4" name="yYwhBrK7qj8"/>
          <p:cNvPicPr>
            <a:picLocks noRot="1" noChangeAspect="1"/>
          </p:cNvPicPr>
          <p:nvPr>
            <a:videoFile r:link="rId1"/>
          </p:nvPr>
        </p:nvPicPr>
        <p:blipFill>
          <a:blip r:embed="rId3"/>
          <a:stretch>
            <a:fillRect/>
          </a:stretch>
        </p:blipFill>
        <p:spPr>
          <a:xfrm>
            <a:off x="2285681" y="3188970"/>
            <a:ext cx="4572638" cy="2572109"/>
          </a:xfrm>
          <a:prstGeom prst="rect">
            <a:avLst/>
          </a:prstGeom>
          <a:noFill/>
          <a:ln>
            <a:noFill/>
          </a:ln>
        </p:spPr>
      </p:pic>
    </p:spTree>
    <p:extLst>
      <p:ext uri="{BB962C8B-B14F-4D97-AF65-F5344CB8AC3E}">
        <p14:creationId xmlns:p14="http://schemas.microsoft.com/office/powerpoint/2010/main" val="4272017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オブザーバー（</a:t>
            </a:r>
            <a:r>
              <a:rPr lang="en-US" altLang="ja-JP" dirty="0" smtClean="0"/>
              <a:t>Trained Observer</a:t>
            </a:r>
            <a:r>
              <a:rPr lang="ja-JP" altLang="en-US" dirty="0" smtClean="0"/>
              <a:t>）の配置</a:t>
            </a:r>
            <a:endParaRPr lang="ja-JP" altLang="en-US" dirty="0"/>
          </a:p>
        </p:txBody>
      </p:sp>
    </p:spTree>
    <p:extLst>
      <p:ext uri="{BB962C8B-B14F-4D97-AF65-F5344CB8AC3E}">
        <p14:creationId xmlns:p14="http://schemas.microsoft.com/office/powerpoint/2010/main" val="530456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6</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6</a:t>
            </a:r>
            <a:r>
              <a:rPr lang="ja-JP" altLang="en-US" dirty="0" smtClean="0"/>
              <a:t>：内手袋</a:t>
            </a:r>
            <a:endParaRPr lang="en-US" altLang="ja-JP" dirty="0" smtClean="0"/>
          </a:p>
          <a:p>
            <a:pPr lvl="1"/>
            <a:r>
              <a:rPr lang="ja-JP" altLang="en-US" dirty="0" smtClean="0"/>
              <a:t>手首の上までしっかり伸ばして着用。</a:t>
            </a:r>
            <a:endParaRPr lang="ja-JP" altLang="en-US" dirty="0"/>
          </a:p>
        </p:txBody>
      </p:sp>
      <p:pic>
        <p:nvPicPr>
          <p:cNvPr id="4" name="W1QWs0fNRdU"/>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2184317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7</a:t>
            </a:r>
            <a:endParaRPr lang="ja-JP" altLang="en-US" dirty="0"/>
          </a:p>
        </p:txBody>
      </p:sp>
      <p:sp>
        <p:nvSpPr>
          <p:cNvPr id="3" name="コンテンツ プレースホルダー 2"/>
          <p:cNvSpPr>
            <a:spLocks noGrp="1"/>
          </p:cNvSpPr>
          <p:nvPr>
            <p:ph idx="1"/>
          </p:nvPr>
        </p:nvSpPr>
        <p:spPr>
          <a:xfrm>
            <a:off x="468000" y="1268760"/>
            <a:ext cx="8208000" cy="1436291"/>
          </a:xfrm>
        </p:spPr>
        <p:txBody>
          <a:bodyPr/>
          <a:lstStyle/>
          <a:p>
            <a:r>
              <a:rPr lang="ja-JP" altLang="en-US" dirty="0" smtClean="0"/>
              <a:t>ステップ</a:t>
            </a:r>
            <a:r>
              <a:rPr lang="en-US" altLang="ja-JP" dirty="0" smtClean="0"/>
              <a:t>7</a:t>
            </a:r>
            <a:r>
              <a:rPr lang="ja-JP" altLang="en-US" dirty="0" smtClean="0"/>
              <a:t>：ガウン</a:t>
            </a:r>
            <a:endParaRPr lang="en-US" altLang="ja-JP" dirty="0" smtClean="0"/>
          </a:p>
          <a:p>
            <a:pPr lvl="1"/>
            <a:r>
              <a:rPr lang="ja-JP" altLang="en-US" dirty="0" smtClean="0"/>
              <a:t>脛が隠れるくらいの長さがあり、動きを制限しない程度の大きなサイズを選ぶ。内手袋の上に袖が来るように。指にかけるフックがついていない場合は、袖口にテープを巻きつける。</a:t>
            </a:r>
            <a:endParaRPr lang="en-US" altLang="ja-JP" dirty="0" smtClean="0"/>
          </a:p>
        </p:txBody>
      </p:sp>
      <p:pic>
        <p:nvPicPr>
          <p:cNvPr id="4" name="cYnhixWI3OI"/>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1288737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8</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8</a:t>
            </a:r>
            <a:r>
              <a:rPr lang="ja-JP" altLang="en-US" dirty="0" smtClean="0"/>
              <a:t>：</a:t>
            </a:r>
            <a:r>
              <a:rPr lang="en-US" altLang="ja-JP" dirty="0" smtClean="0"/>
              <a:t>N95</a:t>
            </a:r>
            <a:r>
              <a:rPr lang="ja-JP" altLang="en-US" dirty="0" smtClean="0"/>
              <a:t>マスク</a:t>
            </a:r>
            <a:endParaRPr lang="en-US" altLang="ja-JP" dirty="0" smtClean="0"/>
          </a:p>
          <a:p>
            <a:pPr lvl="1"/>
            <a:r>
              <a:rPr lang="ja-JP" altLang="en-US" dirty="0" smtClean="0"/>
              <a:t>製造元のインストラクションに沿って着用する。フィットテストし、各自の顔の形に合ったものを選ぶこと。</a:t>
            </a:r>
            <a:endParaRPr lang="en-US" altLang="ja-JP" dirty="0" smtClean="0"/>
          </a:p>
        </p:txBody>
      </p:sp>
      <p:pic>
        <p:nvPicPr>
          <p:cNvPr id="2" name="zNV6dK6Y-Ek"/>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4490800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9</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9</a:t>
            </a:r>
            <a:r>
              <a:rPr lang="ja-JP" altLang="en-US" dirty="0" smtClean="0"/>
              <a:t>：サージカルフード</a:t>
            </a:r>
            <a:endParaRPr lang="en-US" altLang="ja-JP" dirty="0" smtClean="0"/>
          </a:p>
          <a:p>
            <a:pPr lvl="1"/>
            <a:r>
              <a:rPr lang="ja-JP" altLang="en-US" dirty="0" smtClean="0"/>
              <a:t>きちんと着用できているか、オブザーバーが確認する。</a:t>
            </a:r>
            <a:endParaRPr lang="en-US" altLang="ja-JP" dirty="0" smtClean="0"/>
          </a:p>
        </p:txBody>
      </p:sp>
      <p:pic>
        <p:nvPicPr>
          <p:cNvPr id="2" name="YS528oOfHuE"/>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31121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10</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10</a:t>
            </a:r>
            <a:r>
              <a:rPr lang="ja-JP" altLang="en-US" dirty="0" smtClean="0"/>
              <a:t>：エプロン</a:t>
            </a:r>
            <a:endParaRPr lang="en-US" altLang="ja-JP" dirty="0" smtClean="0"/>
          </a:p>
          <a:p>
            <a:pPr lvl="1"/>
            <a:r>
              <a:rPr lang="ja-JP" altLang="en-US" dirty="0" smtClean="0"/>
              <a:t>患者が嘔吐あるいは下痢しているときは、ディスポーザブルの撥水性エプロンを着用。オブザーバーがエプロンのひもを後ろで結ぶ。</a:t>
            </a:r>
            <a:endParaRPr lang="en-US" altLang="ja-JP" dirty="0" smtClean="0"/>
          </a:p>
        </p:txBody>
      </p:sp>
      <p:pic>
        <p:nvPicPr>
          <p:cNvPr id="2" name="76ZdOYimxUo"/>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188306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11</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11</a:t>
            </a:r>
            <a:r>
              <a:rPr lang="ja-JP" altLang="en-US" dirty="0" smtClean="0"/>
              <a:t>：外手袋</a:t>
            </a:r>
            <a:endParaRPr lang="en-US" altLang="ja-JP" dirty="0" smtClean="0"/>
          </a:p>
          <a:p>
            <a:pPr lvl="1"/>
            <a:r>
              <a:rPr lang="ja-JP" altLang="en-US" dirty="0" smtClean="0"/>
              <a:t>内手袋と違う色を使うとよい。オブザーバーが着用を手伝い、ガウンの袖口の上からかぶせる。</a:t>
            </a:r>
            <a:endParaRPr lang="en-US" altLang="ja-JP" dirty="0" smtClean="0"/>
          </a:p>
        </p:txBody>
      </p:sp>
      <p:pic>
        <p:nvPicPr>
          <p:cNvPr id="2" name="94LgIbtZfz8"/>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27014713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12</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12</a:t>
            </a:r>
            <a:r>
              <a:rPr lang="ja-JP" altLang="en-US" dirty="0" smtClean="0"/>
              <a:t>：フェースシールド</a:t>
            </a:r>
            <a:endParaRPr lang="en-US" altLang="ja-JP" dirty="0" smtClean="0"/>
          </a:p>
          <a:p>
            <a:pPr lvl="1"/>
            <a:r>
              <a:rPr lang="ja-JP" altLang="en-US" dirty="0" smtClean="0"/>
              <a:t>顔の前と横がきちんと防護されていることを確認する。</a:t>
            </a:r>
            <a:endParaRPr lang="en-US" altLang="ja-JP" dirty="0" smtClean="0"/>
          </a:p>
        </p:txBody>
      </p:sp>
      <p:pic>
        <p:nvPicPr>
          <p:cNvPr id="2" name="K4feD7tHGo0"/>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700261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smtClean="0"/>
              <a:t>PPE</a:t>
            </a:r>
            <a:r>
              <a:rPr lang="ja-JP" altLang="en-US" smtClean="0"/>
              <a:t>着脱法 （</a:t>
            </a:r>
            <a:r>
              <a:rPr lang="en-US" altLang="ja-JP" smtClean="0"/>
              <a:t>1</a:t>
            </a:r>
            <a:r>
              <a:rPr lang="ja-JP" altLang="en-US" smtClean="0"/>
              <a:t>）着装 －</a:t>
            </a:r>
            <a:r>
              <a:rPr lang="en-US" altLang="ja-JP" smtClean="0"/>
              <a:t> </a:t>
            </a:r>
            <a:r>
              <a:rPr lang="ja-JP" altLang="en-US" smtClean="0"/>
              <a:t>ステップ</a:t>
            </a:r>
            <a:r>
              <a:rPr lang="en-US" altLang="ja-JP" smtClean="0"/>
              <a:t>13</a:t>
            </a:r>
            <a:endParaRPr lang="ja-JP" altLang="en-US" dirty="0"/>
          </a:p>
        </p:txBody>
      </p:sp>
      <p:sp>
        <p:nvSpPr>
          <p:cNvPr id="3" name="コンテンツ プレースホルダー 2"/>
          <p:cNvSpPr>
            <a:spLocks noGrp="1"/>
          </p:cNvSpPr>
          <p:nvPr>
            <p:ph idx="1"/>
          </p:nvPr>
        </p:nvSpPr>
        <p:spPr>
          <a:xfrm>
            <a:off x="468000" y="1268760"/>
            <a:ext cx="8208000" cy="1436291"/>
          </a:xfrm>
        </p:spPr>
        <p:txBody>
          <a:bodyPr/>
          <a:lstStyle/>
          <a:p>
            <a:r>
              <a:rPr lang="ja-JP" altLang="en-US" dirty="0" smtClean="0"/>
              <a:t>ステップ</a:t>
            </a:r>
            <a:r>
              <a:rPr lang="en-US" altLang="ja-JP" dirty="0" smtClean="0"/>
              <a:t>13</a:t>
            </a:r>
            <a:r>
              <a:rPr lang="ja-JP" altLang="en-US" dirty="0" smtClean="0"/>
              <a:t>：確認</a:t>
            </a:r>
            <a:endParaRPr lang="en-US" altLang="ja-JP" dirty="0" smtClean="0"/>
          </a:p>
          <a:p>
            <a:pPr lvl="1"/>
            <a:r>
              <a:rPr lang="ja-JP" altLang="en-US" dirty="0" smtClean="0"/>
              <a:t>手を広げたり、体を折り曲げたりして動きが妨げられないことを確認。オブザーバーは露出している部分がないかよくチェックする。部屋に鏡があるとよい。</a:t>
            </a:r>
            <a:endParaRPr lang="en-US" altLang="ja-JP" dirty="0" smtClean="0"/>
          </a:p>
        </p:txBody>
      </p:sp>
      <p:pic>
        <p:nvPicPr>
          <p:cNvPr id="2" name="ZlE4l3CQH0s"/>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1299323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PPE</a:t>
            </a:r>
            <a:r>
              <a:rPr lang="ja-JP" altLang="en-US" dirty="0" smtClean="0"/>
              <a:t>着脱法 － （</a:t>
            </a:r>
            <a:r>
              <a:rPr lang="en-US" altLang="ja-JP" dirty="0" smtClean="0"/>
              <a:t>2</a:t>
            </a:r>
            <a:r>
              <a:rPr lang="ja-JP" altLang="en-US" dirty="0" smtClean="0"/>
              <a:t>）脱装</a:t>
            </a:r>
            <a:endParaRPr lang="ja-JP" altLang="en-US" dirty="0"/>
          </a:p>
        </p:txBody>
      </p:sp>
    </p:spTree>
    <p:extLst>
      <p:ext uri="{BB962C8B-B14F-4D97-AF65-F5344CB8AC3E}">
        <p14:creationId xmlns:p14="http://schemas.microsoft.com/office/powerpoint/2010/main" val="2096823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a:t>
            </a:r>
            <a:endParaRPr lang="ja-JP" altLang="en-US" dirty="0"/>
          </a:p>
        </p:txBody>
      </p:sp>
      <p:sp>
        <p:nvSpPr>
          <p:cNvPr id="3" name="コンテンツ プレースホルダー 2"/>
          <p:cNvSpPr>
            <a:spLocks noGrp="1"/>
          </p:cNvSpPr>
          <p:nvPr>
            <p:ph idx="1"/>
          </p:nvPr>
        </p:nvSpPr>
        <p:spPr>
          <a:xfrm>
            <a:off x="468000" y="1268760"/>
            <a:ext cx="8208000" cy="1769715"/>
          </a:xfrm>
        </p:spPr>
        <p:txBody>
          <a:bodyPr/>
          <a:lstStyle/>
          <a:p>
            <a:r>
              <a:rPr lang="ja-JP" altLang="en-US" dirty="0" smtClean="0"/>
              <a:t>ステップ</a:t>
            </a:r>
            <a:r>
              <a:rPr lang="en-US" altLang="ja-JP" dirty="0" smtClean="0"/>
              <a:t>1</a:t>
            </a:r>
            <a:r>
              <a:rPr lang="ja-JP" altLang="en-US" dirty="0" smtClean="0"/>
              <a:t>：患者のケアを終えて病室を出る前。</a:t>
            </a:r>
            <a:endParaRPr lang="en-US" altLang="ja-JP" dirty="0" smtClean="0"/>
          </a:p>
          <a:p>
            <a:pPr lvl="1">
              <a:tabLst>
                <a:tab pos="987425" algn="l"/>
              </a:tabLst>
            </a:pPr>
            <a:r>
              <a:rPr lang="ja-JP" altLang="en-US" dirty="0" smtClean="0"/>
              <a:t>（</a:t>
            </a:r>
            <a:r>
              <a:rPr lang="en-US" altLang="ja-JP" dirty="0" smtClean="0"/>
              <a:t>1</a:t>
            </a:r>
            <a:r>
              <a:rPr lang="ja-JP" altLang="en-US" dirty="0" smtClean="0"/>
              <a:t>）</a:t>
            </a:r>
            <a:r>
              <a:rPr lang="en-US" altLang="ja-JP" dirty="0" smtClean="0"/>
              <a:t>	</a:t>
            </a:r>
            <a:r>
              <a:rPr lang="ja-JP" altLang="en-US" dirty="0" smtClean="0"/>
              <a:t>オブザーバーに知らせ、オブザーバーの準備を待つ。</a:t>
            </a:r>
            <a:r>
              <a:rPr lang="en-US" altLang="ja-JP" dirty="0" smtClean="0"/>
              <a:t/>
            </a:r>
            <a:br>
              <a:rPr lang="en-US" altLang="ja-JP" dirty="0" smtClean="0"/>
            </a:br>
            <a:r>
              <a:rPr lang="ja-JP" altLang="en-US" dirty="0" smtClean="0"/>
              <a:t>（</a:t>
            </a:r>
            <a:r>
              <a:rPr lang="en-US" altLang="ja-JP" dirty="0" smtClean="0"/>
              <a:t>2</a:t>
            </a:r>
            <a:r>
              <a:rPr lang="ja-JP" altLang="en-US" dirty="0" smtClean="0"/>
              <a:t>）</a:t>
            </a:r>
            <a:r>
              <a:rPr lang="en-US" altLang="ja-JP" dirty="0" smtClean="0"/>
              <a:t>	</a:t>
            </a:r>
            <a:r>
              <a:rPr lang="ja-JP" altLang="en-US" dirty="0" smtClean="0"/>
              <a:t>目に見えた汚れが自分の</a:t>
            </a:r>
            <a:r>
              <a:rPr lang="en-US" altLang="ja-JP" dirty="0" smtClean="0"/>
              <a:t>PPE</a:t>
            </a:r>
            <a:r>
              <a:rPr lang="ja-JP" altLang="en-US" dirty="0" smtClean="0"/>
              <a:t>にないか目視する。もしあれば、</a:t>
            </a:r>
            <a:r>
              <a:rPr lang="en-US" altLang="ja-JP" dirty="0" smtClean="0"/>
              <a:t/>
            </a:r>
            <a:br>
              <a:rPr lang="en-US" altLang="ja-JP" dirty="0" smtClean="0"/>
            </a:br>
            <a:r>
              <a:rPr lang="en-US" altLang="ja-JP" dirty="0" smtClean="0"/>
              <a:t>	</a:t>
            </a:r>
            <a:r>
              <a:rPr lang="ja-JP" altLang="en-US" dirty="0" smtClean="0"/>
              <a:t>適切な消毒薬で消毒する。</a:t>
            </a:r>
            <a:r>
              <a:rPr lang="en-US" altLang="ja-JP" dirty="0" smtClean="0"/>
              <a:t/>
            </a:r>
            <a:br>
              <a:rPr lang="en-US" altLang="ja-JP" dirty="0" smtClean="0"/>
            </a:br>
            <a:r>
              <a:rPr lang="ja-JP" altLang="en-US" dirty="0" smtClean="0"/>
              <a:t>（</a:t>
            </a:r>
            <a:r>
              <a:rPr lang="en-US" altLang="ja-JP" dirty="0" smtClean="0"/>
              <a:t>3</a:t>
            </a:r>
            <a:r>
              <a:rPr lang="ja-JP" altLang="en-US" dirty="0" smtClean="0"/>
              <a:t>）</a:t>
            </a:r>
            <a:r>
              <a:rPr lang="en-US" altLang="ja-JP" dirty="0" smtClean="0"/>
              <a:t>	</a:t>
            </a:r>
            <a:r>
              <a:rPr lang="ja-JP" altLang="en-US" dirty="0" smtClean="0"/>
              <a:t>手袋を消毒する（（</a:t>
            </a:r>
            <a:r>
              <a:rPr lang="en-US" altLang="ja-JP" dirty="0" smtClean="0"/>
              <a:t>2</a:t>
            </a:r>
            <a:r>
              <a:rPr lang="ja-JP" altLang="en-US" dirty="0" smtClean="0"/>
              <a:t>）の消毒薬もしくは擦式アルコール消毒剤）</a:t>
            </a:r>
            <a:r>
              <a:rPr lang="ja-JP" altLang="en-US" dirty="0" smtClean="0"/>
              <a:t>。</a:t>
            </a:r>
            <a:endParaRPr lang="en-US" altLang="ja-JP" dirty="0" smtClean="0"/>
          </a:p>
        </p:txBody>
      </p:sp>
      <p:pic>
        <p:nvPicPr>
          <p:cNvPr id="4" name="BF7wtwrHu4M"/>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1708332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オブザーバー（</a:t>
            </a:r>
            <a:r>
              <a:rPr lang="en-US" altLang="ja-JP" dirty="0" smtClean="0"/>
              <a:t>Trained Observer</a:t>
            </a:r>
            <a:r>
              <a:rPr lang="ja-JP" altLang="en-US" dirty="0" smtClean="0"/>
              <a:t>）</a:t>
            </a:r>
            <a:r>
              <a:rPr lang="en-US" altLang="ja-JP" dirty="0" smtClean="0"/>
              <a:t>– </a:t>
            </a:r>
            <a:r>
              <a:rPr lang="ja-JP" altLang="en-US" dirty="0" smtClean="0"/>
              <a:t>その</a:t>
            </a:r>
            <a:r>
              <a:rPr lang="en-US" altLang="ja-JP" dirty="0" smtClean="0"/>
              <a:t>1</a:t>
            </a:r>
            <a:endParaRPr lang="ja-JP" altLang="en-US" dirty="0"/>
          </a:p>
        </p:txBody>
      </p:sp>
      <p:sp>
        <p:nvSpPr>
          <p:cNvPr id="3" name="コンテンツ プレースホルダー 2"/>
          <p:cNvSpPr>
            <a:spLocks noGrp="1"/>
          </p:cNvSpPr>
          <p:nvPr>
            <p:ph idx="4294967295"/>
          </p:nvPr>
        </p:nvSpPr>
        <p:spPr>
          <a:xfrm>
            <a:off x="468313" y="1268413"/>
            <a:ext cx="8207375" cy="5089525"/>
          </a:xfrm>
        </p:spPr>
        <p:txBody>
          <a:bodyPr/>
          <a:lstStyle/>
          <a:p>
            <a:r>
              <a:rPr lang="ja-JP" altLang="en-US" sz="1800" dirty="0" smtClean="0"/>
              <a:t>オブザーバーの役割は、患者のケアにあたる医療者（以下、ケア担当者）に</a:t>
            </a:r>
            <a:r>
              <a:rPr lang="en-US" altLang="ja-JP" sz="1800" dirty="0" smtClean="0"/>
              <a:t>PPE</a:t>
            </a:r>
            <a:r>
              <a:rPr lang="ja-JP" altLang="en-US" sz="1800" dirty="0" smtClean="0"/>
              <a:t>着脱の指導をすることである。オブザーバーは医療者で、感染予防専門のナースか臨床医が望ましい。オブザーバーの業務についている間は、直接患者のケアには携わらず、ケア担当者の安全に集中しなくてはならない。</a:t>
            </a:r>
            <a:endParaRPr lang="en-US" altLang="ja-JP" sz="1800" dirty="0" smtClean="0"/>
          </a:p>
          <a:p>
            <a:r>
              <a:rPr lang="en-US" altLang="ja-JP" sz="1800" dirty="0" smtClean="0"/>
              <a:t>PPE</a:t>
            </a:r>
            <a:r>
              <a:rPr lang="ja-JP" altLang="en-US" sz="1800" dirty="0" smtClean="0"/>
              <a:t>着脱作業のとき、オブザーバーはケア担当者やそのアシスタントと直接的に接触してはならない（</a:t>
            </a:r>
            <a:r>
              <a:rPr lang="en-US" altLang="ja-JP" sz="1800" dirty="0" smtClean="0"/>
              <a:t>GOJO Japan </a:t>
            </a:r>
            <a:r>
              <a:rPr lang="ja-JP" altLang="en-US" sz="1800" dirty="0" smtClean="0"/>
              <a:t>注：具体的なプロトコールにはオブザーバーが直接アシストする可能性についても記述されており、その際の注意点も書かれてあります）。　</a:t>
            </a:r>
            <a:endParaRPr lang="en-US" altLang="ja-JP" sz="1800" dirty="0" smtClean="0"/>
          </a:p>
          <a:p>
            <a:r>
              <a:rPr lang="ja-JP" altLang="en-US" sz="1800" dirty="0" smtClean="0"/>
              <a:t>オブザーバーは、ケア担当者が</a:t>
            </a:r>
            <a:r>
              <a:rPr lang="en-US" altLang="ja-JP" sz="1800" dirty="0" smtClean="0"/>
              <a:t>PPE</a:t>
            </a:r>
            <a:r>
              <a:rPr lang="ja-JP" altLang="en-US" sz="1800" dirty="0" smtClean="0"/>
              <a:t>を着脱するのを看視、保護し、プロトコールに沿って指導するために存在する。</a:t>
            </a:r>
            <a:endParaRPr lang="en-US" altLang="ja-JP" sz="1800" dirty="0" smtClean="0"/>
          </a:p>
          <a:p>
            <a:r>
              <a:rPr lang="ja-JP" altLang="en-US" sz="1800" dirty="0" smtClean="0"/>
              <a:t>よいオブザーバーとは：</a:t>
            </a:r>
            <a:endParaRPr lang="en-US" altLang="ja-JP" sz="1800" dirty="0" smtClean="0"/>
          </a:p>
          <a:p>
            <a:pPr marL="447675" lvl="1" indent="-182563">
              <a:spcBef>
                <a:spcPts val="400"/>
              </a:spcBef>
            </a:pPr>
            <a:r>
              <a:rPr lang="ja-JP" altLang="en-US" sz="1600" dirty="0" smtClean="0"/>
              <a:t>装置の欠陥に注意を怠らない</a:t>
            </a:r>
            <a:endParaRPr lang="en-US" altLang="ja-JP" sz="1600" dirty="0" smtClean="0"/>
          </a:p>
          <a:p>
            <a:pPr marL="447675" lvl="1" indent="-182563">
              <a:spcBef>
                <a:spcPts val="400"/>
              </a:spcBef>
            </a:pPr>
            <a:r>
              <a:rPr lang="ja-JP" altLang="en-US" sz="1600" dirty="0" smtClean="0"/>
              <a:t>将来のリスクを予見できる</a:t>
            </a:r>
            <a:endParaRPr lang="en-US" altLang="ja-JP" sz="1600" dirty="0" smtClean="0"/>
          </a:p>
          <a:p>
            <a:pPr marL="447675" lvl="1" indent="-182563">
              <a:spcBef>
                <a:spcPts val="400"/>
              </a:spcBef>
            </a:pPr>
            <a:r>
              <a:rPr lang="ja-JP" altLang="en-US" sz="1600" dirty="0" smtClean="0"/>
              <a:t>準備されたチェックリストに沿うが、「大きな絵」に集中する</a:t>
            </a:r>
            <a:endParaRPr lang="en-US" altLang="ja-JP" sz="1600" dirty="0" smtClean="0"/>
          </a:p>
          <a:p>
            <a:pPr marL="447675" lvl="1" indent="-182563">
              <a:spcBef>
                <a:spcPts val="400"/>
              </a:spcBef>
            </a:pPr>
            <a:r>
              <a:rPr lang="ja-JP" altLang="en-US" sz="1600" dirty="0" smtClean="0"/>
              <a:t>指示や助言を与える際、相手に配慮し、十分な情報を与え、ペースを考える</a:t>
            </a:r>
            <a:endParaRPr lang="en-US" altLang="ja-JP" sz="1600" dirty="0" smtClean="0"/>
          </a:p>
          <a:p>
            <a:pPr marL="447675" lvl="1" indent="-182563">
              <a:spcBef>
                <a:spcPts val="400"/>
              </a:spcBef>
            </a:pPr>
            <a:r>
              <a:rPr lang="ja-JP" altLang="en-US" sz="1600" dirty="0" smtClean="0"/>
              <a:t>介助（アシスタント）を行ったらただちに手指衛生作業を実施する</a:t>
            </a:r>
            <a:endParaRPr lang="en-US" altLang="ja-JP" sz="1600" dirty="0" smtClean="0"/>
          </a:p>
        </p:txBody>
      </p:sp>
    </p:spTree>
    <p:extLst>
      <p:ext uri="{BB962C8B-B14F-4D97-AF65-F5344CB8AC3E}">
        <p14:creationId xmlns:p14="http://schemas.microsoft.com/office/powerpoint/2010/main" val="23437840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2</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2</a:t>
            </a:r>
            <a:r>
              <a:rPr lang="ja-JP" altLang="en-US" dirty="0" smtClean="0"/>
              <a:t>：オブザーバーとともに脱装室に入室。</a:t>
            </a:r>
            <a:endParaRPr lang="en-US" altLang="ja-JP" dirty="0" smtClean="0"/>
          </a:p>
          <a:p>
            <a:pPr lvl="1"/>
            <a:r>
              <a:rPr lang="ja-JP" altLang="en-US" dirty="0" smtClean="0"/>
              <a:t>オブザーバー、アシスタントと常にチームで作業する。オブザーバーは行動を声に出して確認しながら進める。決して急いではいけない。</a:t>
            </a:r>
            <a:endParaRPr lang="en-US" altLang="ja-JP" dirty="0" smtClean="0"/>
          </a:p>
        </p:txBody>
      </p:sp>
      <p:pic>
        <p:nvPicPr>
          <p:cNvPr id="4" name="m6Hzl3VEfZ8"/>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507665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3</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3</a:t>
            </a:r>
            <a:r>
              <a:rPr lang="ja-JP" altLang="en-US" dirty="0" smtClean="0"/>
              <a:t>：外手袋を消毒</a:t>
            </a:r>
            <a:endParaRPr lang="en-US" altLang="ja-JP" dirty="0" smtClean="0"/>
          </a:p>
          <a:p>
            <a:pPr lvl="1"/>
            <a:r>
              <a:rPr lang="ja-JP" altLang="en-US" dirty="0" smtClean="0"/>
              <a:t>擦式アルコール消毒剤で外手袋をしっかり消毒する。</a:t>
            </a:r>
            <a:endParaRPr lang="en-US" altLang="ja-JP" dirty="0" smtClean="0"/>
          </a:p>
        </p:txBody>
      </p:sp>
      <p:pic>
        <p:nvPicPr>
          <p:cNvPr id="4" name="mWiaTi4Odgc"/>
          <p:cNvPicPr>
            <a:picLocks noRot="1" noChangeAspect="1"/>
          </p:cNvPicPr>
          <p:nvPr>
            <a:videoFile r:link="rId1"/>
          </p:nvPr>
        </p:nvPicPr>
        <p:blipFill>
          <a:blip r:embed="rId3"/>
          <a:stretch>
            <a:fillRect/>
          </a:stretch>
        </p:blipFill>
        <p:spPr>
          <a:xfrm>
            <a:off x="2285681" y="3188610"/>
            <a:ext cx="4572638" cy="2572109"/>
          </a:xfrm>
          <a:prstGeom prst="rect">
            <a:avLst/>
          </a:prstGeom>
          <a:noFill/>
          <a:ln>
            <a:noFill/>
          </a:ln>
        </p:spPr>
      </p:pic>
    </p:spTree>
    <p:extLst>
      <p:ext uri="{BB962C8B-B14F-4D97-AF65-F5344CB8AC3E}">
        <p14:creationId xmlns:p14="http://schemas.microsoft.com/office/powerpoint/2010/main" val="5089538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4</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4</a:t>
            </a:r>
            <a:r>
              <a:rPr lang="ja-JP" altLang="en-US" dirty="0" smtClean="0"/>
              <a:t>：エプロン（使っていたら）を外す。</a:t>
            </a:r>
            <a:endParaRPr lang="en-US" altLang="ja-JP" dirty="0" smtClean="0"/>
          </a:p>
          <a:p>
            <a:pPr lvl="1"/>
            <a:r>
              <a:rPr lang="ja-JP" altLang="en-US" dirty="0" smtClean="0"/>
              <a:t>アシスタントに後ろのひもを取ってもらう。裏を表に丸めながら脱いで</a:t>
            </a:r>
            <a:r>
              <a:rPr lang="en-US" altLang="ja-JP" dirty="0" smtClean="0"/>
              <a:t/>
            </a:r>
            <a:br>
              <a:rPr lang="en-US" altLang="ja-JP" dirty="0" smtClean="0"/>
            </a:br>
            <a:r>
              <a:rPr lang="ja-JP" altLang="en-US" dirty="0" smtClean="0"/>
              <a:t>捨てる。エプロンの下のガウンに汚れが見えたら消毒する。</a:t>
            </a:r>
            <a:endParaRPr lang="en-US" altLang="ja-JP" dirty="0" smtClean="0"/>
          </a:p>
        </p:txBody>
      </p:sp>
      <p:pic>
        <p:nvPicPr>
          <p:cNvPr id="4" name="OJQdMl9nzUs"/>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8770194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5</a:t>
            </a:r>
            <a:endParaRPr lang="ja-JP" altLang="en-US" dirty="0"/>
          </a:p>
        </p:txBody>
      </p:sp>
      <p:sp>
        <p:nvSpPr>
          <p:cNvPr id="3" name="コンテンツ プレースホルダー 2"/>
          <p:cNvSpPr>
            <a:spLocks noGrp="1"/>
          </p:cNvSpPr>
          <p:nvPr>
            <p:ph idx="1"/>
          </p:nvPr>
        </p:nvSpPr>
        <p:spPr>
          <a:xfrm>
            <a:off x="468000" y="1268760"/>
            <a:ext cx="8208000" cy="1292662"/>
          </a:xfrm>
        </p:spPr>
        <p:txBody>
          <a:bodyPr/>
          <a:lstStyle/>
          <a:p>
            <a:r>
              <a:rPr lang="ja-JP" altLang="en-US" dirty="0" smtClean="0"/>
              <a:t>ステップ</a:t>
            </a:r>
            <a:r>
              <a:rPr lang="en-US" altLang="ja-JP" dirty="0" smtClean="0"/>
              <a:t>5</a:t>
            </a:r>
            <a:r>
              <a:rPr lang="ja-JP" altLang="en-US" dirty="0" smtClean="0"/>
              <a:t>：外手袋を消毒</a:t>
            </a:r>
            <a:endParaRPr lang="en-US" altLang="ja-JP" dirty="0" smtClean="0"/>
          </a:p>
          <a:p>
            <a:pPr lvl="1"/>
            <a:r>
              <a:rPr lang="ja-JP" altLang="en-US" dirty="0" smtClean="0"/>
              <a:t>再度擦式アルコール消毒剤で外手袋を消毒する。</a:t>
            </a:r>
            <a:endParaRPr lang="en-US" altLang="ja-JP" dirty="0" smtClean="0"/>
          </a:p>
          <a:p>
            <a:endParaRPr lang="en-US" altLang="ja-JP" dirty="0" smtClean="0"/>
          </a:p>
        </p:txBody>
      </p:sp>
      <p:pic>
        <p:nvPicPr>
          <p:cNvPr id="4" name="Eh5jNPzYl5E"/>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1232397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6</a:t>
            </a:r>
            <a:endParaRPr lang="ja-JP" altLang="en-US" dirty="0"/>
          </a:p>
        </p:txBody>
      </p:sp>
      <p:sp>
        <p:nvSpPr>
          <p:cNvPr id="3" name="コンテンツ プレースホルダー 2"/>
          <p:cNvSpPr>
            <a:spLocks noGrp="1"/>
          </p:cNvSpPr>
          <p:nvPr>
            <p:ph idx="1"/>
          </p:nvPr>
        </p:nvSpPr>
        <p:spPr>
          <a:xfrm>
            <a:off x="468000" y="1268760"/>
            <a:ext cx="8208000" cy="1436291"/>
          </a:xfrm>
        </p:spPr>
        <p:txBody>
          <a:bodyPr/>
          <a:lstStyle/>
          <a:p>
            <a:r>
              <a:rPr lang="ja-JP" altLang="en-US" dirty="0" smtClean="0"/>
              <a:t>ステップ</a:t>
            </a:r>
            <a:r>
              <a:rPr lang="en-US" altLang="ja-JP" dirty="0" smtClean="0"/>
              <a:t>6</a:t>
            </a:r>
            <a:r>
              <a:rPr lang="ja-JP" altLang="en-US" dirty="0" smtClean="0"/>
              <a:t>：ブーツカバーを外す。</a:t>
            </a:r>
            <a:endParaRPr lang="en-US" altLang="ja-JP" dirty="0" smtClean="0"/>
          </a:p>
          <a:p>
            <a:pPr lvl="1"/>
            <a:r>
              <a:rPr lang="ja-JP" altLang="en-US" dirty="0" smtClean="0"/>
              <a:t>着脱室には椅子を</a:t>
            </a:r>
            <a:r>
              <a:rPr lang="en-US" altLang="ja-JP" dirty="0" smtClean="0"/>
              <a:t>2</a:t>
            </a:r>
            <a:r>
              <a:rPr lang="ja-JP" altLang="en-US" dirty="0" smtClean="0"/>
              <a:t>客用意し、一つは「汚染」残りは「清潔」と表示する。「汚染」の椅子に座り、カバーの外側をもって引っ張りはずし、ゴミ箱に捨てる。片方の足がもう一方に触れないように注意する。</a:t>
            </a:r>
            <a:endParaRPr lang="en-US" altLang="ja-JP" dirty="0" smtClean="0"/>
          </a:p>
        </p:txBody>
      </p:sp>
      <p:pic>
        <p:nvPicPr>
          <p:cNvPr id="4" name="FMi-UrVICzg"/>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10849946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7</a:t>
            </a:r>
            <a:endParaRPr lang="ja-JP" altLang="en-US" dirty="0"/>
          </a:p>
        </p:txBody>
      </p:sp>
      <p:sp>
        <p:nvSpPr>
          <p:cNvPr id="3" name="コンテンツ プレースホルダー 2"/>
          <p:cNvSpPr>
            <a:spLocks noGrp="1"/>
          </p:cNvSpPr>
          <p:nvPr>
            <p:ph idx="1"/>
          </p:nvPr>
        </p:nvSpPr>
        <p:spPr>
          <a:xfrm>
            <a:off x="468000" y="1268760"/>
            <a:ext cx="8208000" cy="1292662"/>
          </a:xfrm>
        </p:spPr>
        <p:txBody>
          <a:bodyPr/>
          <a:lstStyle/>
          <a:p>
            <a:r>
              <a:rPr lang="ja-JP" altLang="en-US" dirty="0" smtClean="0"/>
              <a:t>ステップ</a:t>
            </a:r>
            <a:r>
              <a:rPr lang="en-US" altLang="ja-JP" dirty="0" smtClean="0"/>
              <a:t>7</a:t>
            </a:r>
            <a:r>
              <a:rPr lang="ja-JP" altLang="en-US" dirty="0" smtClean="0"/>
              <a:t>：外手袋を消毒</a:t>
            </a:r>
            <a:endParaRPr lang="en-US" altLang="ja-JP" dirty="0" smtClean="0"/>
          </a:p>
          <a:p>
            <a:pPr lvl="1"/>
            <a:r>
              <a:rPr lang="ja-JP" altLang="en-US" dirty="0" smtClean="0"/>
              <a:t>再度擦式アルコール消毒剤で外手袋を消毒する。</a:t>
            </a:r>
            <a:endParaRPr lang="en-US" altLang="ja-JP" dirty="0" smtClean="0"/>
          </a:p>
          <a:p>
            <a:endParaRPr lang="en-US" altLang="ja-JP" dirty="0" smtClean="0"/>
          </a:p>
        </p:txBody>
      </p:sp>
      <p:pic>
        <p:nvPicPr>
          <p:cNvPr id="4" name="NzgvquQqUrI"/>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40368862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8</a:t>
            </a:r>
            <a:endParaRPr lang="ja-JP" altLang="en-US" dirty="0"/>
          </a:p>
        </p:txBody>
      </p:sp>
      <p:sp>
        <p:nvSpPr>
          <p:cNvPr id="3" name="コンテンツ プレースホルダー 2"/>
          <p:cNvSpPr>
            <a:spLocks noGrp="1"/>
          </p:cNvSpPr>
          <p:nvPr>
            <p:ph idx="1"/>
          </p:nvPr>
        </p:nvSpPr>
        <p:spPr>
          <a:xfrm>
            <a:off x="468000" y="1268760"/>
            <a:ext cx="8208000" cy="2051844"/>
          </a:xfrm>
        </p:spPr>
        <p:txBody>
          <a:bodyPr/>
          <a:lstStyle/>
          <a:p>
            <a:r>
              <a:rPr lang="ja-JP" altLang="en-US" dirty="0" smtClean="0"/>
              <a:t>ステップ</a:t>
            </a:r>
            <a:r>
              <a:rPr lang="en-US" altLang="ja-JP" dirty="0" smtClean="0"/>
              <a:t>8</a:t>
            </a:r>
            <a:r>
              <a:rPr lang="ja-JP" altLang="en-US" dirty="0" smtClean="0"/>
              <a:t>：外手袋を外す。</a:t>
            </a:r>
            <a:endParaRPr lang="en-US" altLang="ja-JP" dirty="0" smtClean="0"/>
          </a:p>
          <a:p>
            <a:pPr lvl="1"/>
            <a:r>
              <a:rPr lang="ja-JP" altLang="en-US" dirty="0" smtClean="0"/>
              <a:t>内手袋を傷つけたり汚染させたりしないように、細心の注意を払って</a:t>
            </a:r>
            <a:r>
              <a:rPr lang="en-US" altLang="ja-JP" dirty="0" smtClean="0"/>
              <a:t/>
            </a:r>
            <a:br>
              <a:rPr lang="en-US" altLang="ja-JP" dirty="0" smtClean="0"/>
            </a:br>
            <a:r>
              <a:rPr lang="ja-JP" altLang="en-US" dirty="0" smtClean="0"/>
              <a:t>ゆっくり行う。ゴムなのではじかないように注意する。片方をゆっくり</a:t>
            </a:r>
            <a:r>
              <a:rPr lang="en-US" altLang="ja-JP" dirty="0" smtClean="0"/>
              <a:t/>
            </a:r>
            <a:br>
              <a:rPr lang="en-US" altLang="ja-JP" dirty="0" smtClean="0"/>
            </a:br>
            <a:r>
              <a:rPr lang="ja-JP" altLang="en-US" dirty="0" smtClean="0"/>
              <a:t>はずし、外した手袋をもう一方の掌で握る。内手袋の指を外手袋の</a:t>
            </a:r>
            <a:r>
              <a:rPr lang="en-US" altLang="ja-JP" dirty="0" smtClean="0"/>
              <a:t/>
            </a:r>
            <a:br>
              <a:rPr lang="en-US" altLang="ja-JP" dirty="0" smtClean="0"/>
            </a:br>
            <a:r>
              <a:rPr lang="ja-JP" altLang="en-US" dirty="0" smtClean="0"/>
              <a:t>外側に触れないように注意して中からめくるように外していき、握って</a:t>
            </a:r>
            <a:r>
              <a:rPr lang="en-US" altLang="ja-JP" dirty="0" smtClean="0"/>
              <a:t/>
            </a:r>
            <a:br>
              <a:rPr lang="en-US" altLang="ja-JP" dirty="0" smtClean="0"/>
            </a:br>
            <a:r>
              <a:rPr lang="ja-JP" altLang="en-US" dirty="0" smtClean="0"/>
              <a:t>いた最初に外した手袋を包んだ状態にして捨てる。</a:t>
            </a:r>
            <a:endParaRPr lang="en-US" altLang="ja-JP" dirty="0" smtClean="0"/>
          </a:p>
        </p:txBody>
      </p:sp>
      <p:pic>
        <p:nvPicPr>
          <p:cNvPr id="4" name="E2PzAV4hLrQ"/>
          <p:cNvPicPr>
            <a:picLocks noRot="1" noChangeAspect="1"/>
          </p:cNvPicPr>
          <p:nvPr>
            <a:videoFile r:link="rId1"/>
          </p:nvPr>
        </p:nvPicPr>
        <p:blipFill>
          <a:blip r:embed="rId3"/>
          <a:stretch>
            <a:fillRect/>
          </a:stretch>
        </p:blipFill>
        <p:spPr>
          <a:xfrm>
            <a:off x="2285681" y="3499507"/>
            <a:ext cx="4572638" cy="2572109"/>
          </a:xfrm>
          <a:prstGeom prst="rect">
            <a:avLst/>
          </a:prstGeom>
          <a:noFill/>
          <a:ln>
            <a:noFill/>
          </a:ln>
        </p:spPr>
      </p:pic>
    </p:spTree>
    <p:extLst>
      <p:ext uri="{BB962C8B-B14F-4D97-AF65-F5344CB8AC3E}">
        <p14:creationId xmlns:p14="http://schemas.microsoft.com/office/powerpoint/2010/main" val="7672146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9</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9</a:t>
            </a:r>
            <a:r>
              <a:rPr lang="ja-JP" altLang="en-US" dirty="0" smtClean="0"/>
              <a:t>：内手袋を確認</a:t>
            </a:r>
            <a:endParaRPr lang="en-US" altLang="ja-JP" dirty="0" smtClean="0"/>
          </a:p>
          <a:p>
            <a:pPr lvl="1"/>
            <a:r>
              <a:rPr lang="ja-JP" altLang="en-US" dirty="0" smtClean="0"/>
              <a:t>傷や汚染がないかよく調べる。もし汚染されていたら擦式アルコール</a:t>
            </a:r>
            <a:r>
              <a:rPr lang="en-US" altLang="ja-JP" dirty="0" smtClean="0"/>
              <a:t/>
            </a:r>
            <a:br>
              <a:rPr lang="en-US" altLang="ja-JP" dirty="0" smtClean="0"/>
            </a:br>
            <a:r>
              <a:rPr lang="ja-JP" altLang="en-US" dirty="0" smtClean="0"/>
              <a:t>消毒剤か、その他の適切な環境用消毒薬で消毒する。</a:t>
            </a:r>
            <a:endParaRPr lang="en-US" altLang="ja-JP" dirty="0" smtClean="0"/>
          </a:p>
        </p:txBody>
      </p:sp>
      <p:pic>
        <p:nvPicPr>
          <p:cNvPr id="4" name="TE1XB9S7-YE"/>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4924803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10</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10</a:t>
            </a:r>
            <a:r>
              <a:rPr lang="ja-JP" altLang="en-US" dirty="0" smtClean="0"/>
              <a:t>：内手袋を消毒。</a:t>
            </a:r>
            <a:endParaRPr lang="en-US" altLang="ja-JP" dirty="0" smtClean="0"/>
          </a:p>
          <a:p>
            <a:pPr lvl="1"/>
            <a:r>
              <a:rPr lang="ja-JP" altLang="en-US" dirty="0" smtClean="0"/>
              <a:t>擦式アルコール消毒剤で内手袋を消毒。</a:t>
            </a:r>
            <a:endParaRPr lang="en-US" altLang="ja-JP" dirty="0" smtClean="0"/>
          </a:p>
        </p:txBody>
      </p:sp>
      <p:pic>
        <p:nvPicPr>
          <p:cNvPr id="4" name="VSxw2uQ8GVM"/>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2120284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11</a:t>
            </a:r>
            <a:endParaRPr lang="ja-JP" altLang="en-US" dirty="0"/>
          </a:p>
        </p:txBody>
      </p:sp>
      <p:sp>
        <p:nvSpPr>
          <p:cNvPr id="3" name="コンテンツ プレースホルダー 2"/>
          <p:cNvSpPr>
            <a:spLocks noGrp="1"/>
          </p:cNvSpPr>
          <p:nvPr>
            <p:ph idx="1"/>
          </p:nvPr>
        </p:nvSpPr>
        <p:spPr>
          <a:xfrm>
            <a:off x="468000" y="1268760"/>
            <a:ext cx="8208000" cy="1292662"/>
          </a:xfrm>
        </p:spPr>
        <p:txBody>
          <a:bodyPr/>
          <a:lstStyle/>
          <a:p>
            <a:r>
              <a:rPr lang="ja-JP" altLang="en-US" dirty="0" smtClean="0"/>
              <a:t>ステップ</a:t>
            </a:r>
            <a:r>
              <a:rPr lang="en-US" altLang="ja-JP" dirty="0" smtClean="0"/>
              <a:t>11</a:t>
            </a:r>
            <a:r>
              <a:rPr lang="ja-JP" altLang="en-US" dirty="0" smtClean="0"/>
              <a:t>：フェースシールドを外す。</a:t>
            </a:r>
            <a:endParaRPr lang="en-US" altLang="ja-JP" dirty="0" smtClean="0"/>
          </a:p>
          <a:p>
            <a:pPr lvl="1"/>
            <a:r>
              <a:rPr lang="ja-JP" altLang="en-US" dirty="0" smtClean="0"/>
              <a:t>顔を下に向けシールドを頭から抜き取り、捨てる。</a:t>
            </a:r>
            <a:endParaRPr lang="en-US" altLang="ja-JP" dirty="0" smtClean="0"/>
          </a:p>
          <a:p>
            <a:endParaRPr lang="en-US" altLang="ja-JP" dirty="0" smtClean="0"/>
          </a:p>
        </p:txBody>
      </p:sp>
      <p:pic>
        <p:nvPicPr>
          <p:cNvPr id="4" name="KL6eS-OGXd4"/>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1081591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オブザーバー（</a:t>
            </a:r>
            <a:r>
              <a:rPr lang="en-US" altLang="ja-JP" smtClean="0"/>
              <a:t>Trained Observer</a:t>
            </a:r>
            <a:r>
              <a:rPr lang="ja-JP" altLang="en-US" smtClean="0"/>
              <a:t>）</a:t>
            </a:r>
            <a:r>
              <a:rPr lang="en-US" altLang="ja-JP" smtClean="0"/>
              <a:t>– </a:t>
            </a:r>
            <a:r>
              <a:rPr lang="ja-JP" altLang="en-US" smtClean="0"/>
              <a:t>その</a:t>
            </a:r>
            <a:r>
              <a:rPr lang="en-US" altLang="ja-JP" smtClean="0"/>
              <a:t>2</a:t>
            </a:r>
            <a:endParaRPr lang="ja-JP" altLang="en-US" dirty="0"/>
          </a:p>
        </p:txBody>
      </p:sp>
      <p:sp>
        <p:nvSpPr>
          <p:cNvPr id="3" name="コンテンツ プレースホルダー 2"/>
          <p:cNvSpPr>
            <a:spLocks noGrp="1"/>
          </p:cNvSpPr>
          <p:nvPr>
            <p:ph idx="1"/>
          </p:nvPr>
        </p:nvSpPr>
        <p:spPr>
          <a:xfrm>
            <a:off x="468000" y="1268760"/>
            <a:ext cx="8208000" cy="3549690"/>
          </a:xfrm>
        </p:spPr>
        <p:txBody>
          <a:bodyPr/>
          <a:lstStyle/>
          <a:p>
            <a:r>
              <a:rPr lang="ja-JP" altLang="en-US" dirty="0" smtClean="0"/>
              <a:t>プロセスに積極的に参加する</a:t>
            </a:r>
            <a:endParaRPr lang="en-US" altLang="ja-JP" dirty="0" smtClean="0"/>
          </a:p>
          <a:p>
            <a:pPr lvl="1"/>
            <a:r>
              <a:rPr lang="ja-JP" altLang="en-US" dirty="0" smtClean="0"/>
              <a:t>チェックリストをプラクティスに変換する。声や動作でプロセスを指導</a:t>
            </a:r>
            <a:r>
              <a:rPr lang="en-US" altLang="ja-JP" dirty="0" smtClean="0"/>
              <a:t/>
            </a:r>
            <a:br>
              <a:rPr lang="en-US" altLang="ja-JP" dirty="0" smtClean="0"/>
            </a:br>
            <a:r>
              <a:rPr lang="ja-JP" altLang="en-US" dirty="0" smtClean="0"/>
              <a:t>する。プロトコールをただ読み上げるだけでなく、ケア担当者を落ち着かせ、適切なペースで動作が行われるようにする。</a:t>
            </a:r>
            <a:endParaRPr lang="en-US" altLang="ja-JP" dirty="0" smtClean="0"/>
          </a:p>
          <a:p>
            <a:pPr lvl="1"/>
            <a:r>
              <a:rPr lang="ja-JP" altLang="en-US" dirty="0" smtClean="0"/>
              <a:t>個人の安全と必要なスペースとのバランスを考え、脱着スペースの</a:t>
            </a:r>
            <a:r>
              <a:rPr lang="en-US" altLang="ja-JP" dirty="0" smtClean="0"/>
              <a:t/>
            </a:r>
            <a:br>
              <a:rPr lang="en-US" altLang="ja-JP" dirty="0" smtClean="0"/>
            </a:br>
            <a:r>
              <a:rPr lang="ja-JP" altLang="en-US" dirty="0" smtClean="0"/>
              <a:t>レイアウトを作成する。</a:t>
            </a:r>
            <a:endParaRPr lang="en-US" altLang="ja-JP" dirty="0" smtClean="0"/>
          </a:p>
          <a:p>
            <a:r>
              <a:rPr lang="ja-JP" altLang="en-US" dirty="0" smtClean="0"/>
              <a:t>状況認識につとめる</a:t>
            </a:r>
            <a:endParaRPr lang="en-US" altLang="ja-JP" dirty="0" smtClean="0"/>
          </a:p>
          <a:p>
            <a:pPr lvl="1"/>
            <a:r>
              <a:rPr lang="ja-JP" altLang="en-US" dirty="0" smtClean="0"/>
              <a:t>“大きな絵”を頭に常に描き続け、何かおかしなことが起きる可能性に備えておくこと。脱着室をサーベイし、不安な点や疑問があれば施設のマネージャーと議論すること。</a:t>
            </a:r>
            <a:endParaRPr lang="en-US" altLang="ja-JP" dirty="0" smtClean="0"/>
          </a:p>
        </p:txBody>
      </p:sp>
    </p:spTree>
    <p:extLst>
      <p:ext uri="{BB962C8B-B14F-4D97-AF65-F5344CB8AC3E}">
        <p14:creationId xmlns:p14="http://schemas.microsoft.com/office/powerpoint/2010/main" val="7303941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12</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12</a:t>
            </a:r>
            <a:r>
              <a:rPr lang="ja-JP" altLang="en-US" dirty="0" smtClean="0"/>
              <a:t>：内手袋を消毒。</a:t>
            </a:r>
            <a:endParaRPr lang="en-US" altLang="ja-JP" dirty="0" smtClean="0"/>
          </a:p>
          <a:p>
            <a:pPr lvl="1"/>
            <a:r>
              <a:rPr lang="ja-JP" altLang="en-US" dirty="0" smtClean="0"/>
              <a:t>擦式アルコール消毒剤で内手袋を消毒。</a:t>
            </a:r>
            <a:endParaRPr lang="en-US" altLang="ja-JP" dirty="0" smtClean="0"/>
          </a:p>
        </p:txBody>
      </p:sp>
      <p:pic>
        <p:nvPicPr>
          <p:cNvPr id="4" name="OOvPhV8Nsts"/>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3516084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13</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13</a:t>
            </a:r>
            <a:r>
              <a:rPr lang="ja-JP" altLang="en-US" dirty="0" smtClean="0"/>
              <a:t>：サージカルフードを外す。</a:t>
            </a:r>
            <a:endParaRPr lang="en-US" altLang="ja-JP" dirty="0" smtClean="0"/>
          </a:p>
          <a:p>
            <a:pPr lvl="1"/>
            <a:r>
              <a:rPr lang="ja-JP" altLang="en-US" dirty="0" smtClean="0"/>
              <a:t>顔を下に向け、頭頂部を片手でつまんで頭から抜き取り捨てる。</a:t>
            </a:r>
            <a:endParaRPr lang="en-US" altLang="ja-JP" dirty="0" smtClean="0"/>
          </a:p>
        </p:txBody>
      </p:sp>
      <p:pic>
        <p:nvPicPr>
          <p:cNvPr id="4" name="SGN_O8eNqhk"/>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7019942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14</a:t>
            </a:r>
            <a:endParaRPr lang="ja-JP" altLang="en-US" dirty="0"/>
          </a:p>
        </p:txBody>
      </p:sp>
      <p:sp>
        <p:nvSpPr>
          <p:cNvPr id="3" name="コンテンツ プレースホルダー 2"/>
          <p:cNvSpPr>
            <a:spLocks noGrp="1"/>
          </p:cNvSpPr>
          <p:nvPr>
            <p:ph idx="1"/>
          </p:nvPr>
        </p:nvSpPr>
        <p:spPr>
          <a:xfrm>
            <a:off x="468000" y="1268760"/>
            <a:ext cx="8208000" cy="1292662"/>
          </a:xfrm>
        </p:spPr>
        <p:txBody>
          <a:bodyPr/>
          <a:lstStyle/>
          <a:p>
            <a:r>
              <a:rPr lang="ja-JP" altLang="en-US" dirty="0" smtClean="0"/>
              <a:t>ステップ</a:t>
            </a:r>
            <a:r>
              <a:rPr lang="en-US" altLang="ja-JP" dirty="0" smtClean="0"/>
              <a:t>14</a:t>
            </a:r>
            <a:r>
              <a:rPr lang="ja-JP" altLang="en-US" dirty="0" smtClean="0"/>
              <a:t>：内手袋を消毒。</a:t>
            </a:r>
            <a:endParaRPr lang="en-US" altLang="ja-JP" dirty="0" smtClean="0"/>
          </a:p>
          <a:p>
            <a:pPr lvl="1"/>
            <a:r>
              <a:rPr lang="ja-JP" altLang="en-US" dirty="0" smtClean="0"/>
              <a:t>擦式アルコール消毒剤で内手袋を消毒。</a:t>
            </a:r>
            <a:endParaRPr lang="en-US" altLang="ja-JP" dirty="0" smtClean="0"/>
          </a:p>
          <a:p>
            <a:endParaRPr lang="en-US" altLang="ja-JP" dirty="0" smtClean="0"/>
          </a:p>
        </p:txBody>
      </p:sp>
      <p:pic>
        <p:nvPicPr>
          <p:cNvPr id="4" name="minW6svwGXU"/>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6239634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15</a:t>
            </a:r>
            <a:endParaRPr lang="ja-JP" altLang="en-US" dirty="0"/>
          </a:p>
        </p:txBody>
      </p:sp>
      <p:sp>
        <p:nvSpPr>
          <p:cNvPr id="3" name="コンテンツ プレースホルダー 2"/>
          <p:cNvSpPr>
            <a:spLocks noGrp="1"/>
          </p:cNvSpPr>
          <p:nvPr>
            <p:ph idx="1"/>
          </p:nvPr>
        </p:nvSpPr>
        <p:spPr>
          <a:xfrm>
            <a:off x="468000" y="1268760"/>
            <a:ext cx="8208000" cy="1436291"/>
          </a:xfrm>
        </p:spPr>
        <p:txBody>
          <a:bodyPr/>
          <a:lstStyle/>
          <a:p>
            <a:r>
              <a:rPr lang="ja-JP" altLang="en-US" dirty="0" smtClean="0"/>
              <a:t>ステップ</a:t>
            </a:r>
            <a:r>
              <a:rPr lang="en-US" altLang="ja-JP" dirty="0" smtClean="0"/>
              <a:t>15</a:t>
            </a:r>
            <a:r>
              <a:rPr lang="ja-JP" altLang="en-US" dirty="0" smtClean="0"/>
              <a:t>：ガウンを外す。</a:t>
            </a:r>
            <a:endParaRPr lang="en-US" altLang="ja-JP" dirty="0" smtClean="0"/>
          </a:p>
          <a:p>
            <a:pPr lvl="1"/>
            <a:r>
              <a:rPr lang="ja-JP" altLang="en-US" dirty="0" smtClean="0"/>
              <a:t>ひもを外し両腰部分をつまみ前方に引っ張る。両肩から外れたらゆっくり片手を脱ぐ。袖の内側は持ったままにして、別の袖もはずし、内側から丸めるようにして全部脱いで捨てる。</a:t>
            </a:r>
            <a:endParaRPr lang="en-US" altLang="ja-JP" dirty="0" smtClean="0"/>
          </a:p>
        </p:txBody>
      </p:sp>
      <p:pic>
        <p:nvPicPr>
          <p:cNvPr id="4" name="BH3K7uIvZzA"/>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3775615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16</a:t>
            </a:r>
            <a:endParaRPr lang="ja-JP" altLang="en-US" dirty="0"/>
          </a:p>
        </p:txBody>
      </p:sp>
      <p:sp>
        <p:nvSpPr>
          <p:cNvPr id="3" name="コンテンツ プレースホルダー 2"/>
          <p:cNvSpPr>
            <a:spLocks noGrp="1"/>
          </p:cNvSpPr>
          <p:nvPr>
            <p:ph idx="1"/>
          </p:nvPr>
        </p:nvSpPr>
        <p:spPr>
          <a:xfrm>
            <a:off x="468000" y="1268760"/>
            <a:ext cx="8208000" cy="1908215"/>
          </a:xfrm>
        </p:spPr>
        <p:txBody>
          <a:bodyPr/>
          <a:lstStyle/>
          <a:p>
            <a:r>
              <a:rPr lang="ja-JP" altLang="en-US" dirty="0" smtClean="0"/>
              <a:t>ステップ</a:t>
            </a:r>
            <a:r>
              <a:rPr lang="en-US" altLang="ja-JP" dirty="0" smtClean="0"/>
              <a:t>16</a:t>
            </a:r>
            <a:r>
              <a:rPr lang="ja-JP" altLang="en-US" dirty="0" smtClean="0"/>
              <a:t>：内手袋を交換。</a:t>
            </a:r>
            <a:endParaRPr lang="en-US" altLang="ja-JP" dirty="0" smtClean="0"/>
          </a:p>
          <a:p>
            <a:pPr lvl="1"/>
            <a:r>
              <a:rPr lang="ja-JP" altLang="en-US" dirty="0" smtClean="0"/>
              <a:t>消毒剤で消毒後、外手袋と同じ方法ではずし捨てる。露出した手で顔などの体のほかの部分を触らないように気を付ける。擦式アルコール消毒剤だけを使用して手を消毒、乾燥させた後、新しい手袋をはめる。</a:t>
            </a:r>
            <a:endParaRPr lang="en-US" altLang="ja-JP" dirty="0" smtClean="0"/>
          </a:p>
          <a:p>
            <a:endParaRPr lang="en-US" altLang="ja-JP" dirty="0" smtClean="0"/>
          </a:p>
        </p:txBody>
      </p:sp>
      <p:pic>
        <p:nvPicPr>
          <p:cNvPr id="4" name="hu_jc6oN3Oc"/>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7297044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17</a:t>
            </a:r>
            <a:endParaRPr lang="ja-JP" altLang="en-US" dirty="0"/>
          </a:p>
        </p:txBody>
      </p:sp>
      <p:sp>
        <p:nvSpPr>
          <p:cNvPr id="3" name="コンテンツ プレースホルダー 2"/>
          <p:cNvSpPr>
            <a:spLocks noGrp="1"/>
          </p:cNvSpPr>
          <p:nvPr>
            <p:ph idx="1"/>
          </p:nvPr>
        </p:nvSpPr>
        <p:spPr>
          <a:xfrm>
            <a:off x="468000" y="1268760"/>
            <a:ext cx="8208000" cy="1436291"/>
          </a:xfrm>
        </p:spPr>
        <p:txBody>
          <a:bodyPr/>
          <a:lstStyle/>
          <a:p>
            <a:r>
              <a:rPr lang="ja-JP" altLang="en-US" dirty="0" smtClean="0"/>
              <a:t>ステップ</a:t>
            </a:r>
            <a:r>
              <a:rPr lang="en-US" altLang="ja-JP" dirty="0" smtClean="0"/>
              <a:t>17</a:t>
            </a:r>
            <a:r>
              <a:rPr lang="ja-JP" altLang="en-US" dirty="0" smtClean="0"/>
              <a:t>：</a:t>
            </a:r>
            <a:r>
              <a:rPr lang="en-US" altLang="ja-JP" dirty="0" smtClean="0"/>
              <a:t>N95</a:t>
            </a:r>
            <a:r>
              <a:rPr lang="ja-JP" altLang="en-US" dirty="0" smtClean="0"/>
              <a:t>マスクを外す。</a:t>
            </a:r>
            <a:endParaRPr lang="en-US" altLang="ja-JP" dirty="0" smtClean="0"/>
          </a:p>
          <a:p>
            <a:pPr lvl="1"/>
            <a:r>
              <a:rPr lang="ja-JP" altLang="en-US" dirty="0" smtClean="0"/>
              <a:t>顔を下に向けて、下のストラップを両手で持って顔の前を通して外す。次に上のストラップを同様に両手で持って外す。外す時にストラップのテンションを維持すること。</a:t>
            </a:r>
            <a:endParaRPr lang="en-US" altLang="ja-JP" dirty="0" smtClean="0"/>
          </a:p>
        </p:txBody>
      </p:sp>
      <p:pic>
        <p:nvPicPr>
          <p:cNvPr id="4" name="Z9Pk-YqUqjc"/>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24648956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18</a:t>
            </a:r>
            <a:endParaRPr lang="ja-JP" altLang="en-US" dirty="0"/>
          </a:p>
        </p:txBody>
      </p:sp>
      <p:sp>
        <p:nvSpPr>
          <p:cNvPr id="3" name="コンテンツ プレースホルダー 2"/>
          <p:cNvSpPr>
            <a:spLocks noGrp="1"/>
          </p:cNvSpPr>
          <p:nvPr>
            <p:ph idx="1"/>
          </p:nvPr>
        </p:nvSpPr>
        <p:spPr>
          <a:xfrm>
            <a:off x="468000" y="1268760"/>
            <a:ext cx="8208000" cy="1292662"/>
          </a:xfrm>
        </p:spPr>
        <p:txBody>
          <a:bodyPr/>
          <a:lstStyle/>
          <a:p>
            <a:r>
              <a:rPr lang="ja-JP" altLang="en-US" dirty="0" smtClean="0"/>
              <a:t>ステップ</a:t>
            </a:r>
            <a:r>
              <a:rPr lang="en-US" altLang="ja-JP" dirty="0" smtClean="0"/>
              <a:t>18</a:t>
            </a:r>
            <a:r>
              <a:rPr lang="ja-JP" altLang="en-US" dirty="0" smtClean="0"/>
              <a:t>：内手袋を消毒。</a:t>
            </a:r>
            <a:endParaRPr lang="en-US" altLang="ja-JP" dirty="0" smtClean="0"/>
          </a:p>
          <a:p>
            <a:pPr lvl="1"/>
            <a:r>
              <a:rPr lang="ja-JP" altLang="en-US" dirty="0" smtClean="0"/>
              <a:t>擦式アルコール消毒剤で手袋を消毒する。</a:t>
            </a:r>
            <a:endParaRPr lang="en-US" altLang="ja-JP" dirty="0" smtClean="0"/>
          </a:p>
          <a:p>
            <a:endParaRPr lang="en-US" altLang="ja-JP" dirty="0" smtClean="0"/>
          </a:p>
        </p:txBody>
      </p:sp>
      <p:pic>
        <p:nvPicPr>
          <p:cNvPr id="4" name="Uz1J91J37os"/>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5130390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19</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19</a:t>
            </a:r>
            <a:r>
              <a:rPr lang="ja-JP" altLang="en-US" dirty="0" smtClean="0"/>
              <a:t>：靴を消毒する。</a:t>
            </a:r>
            <a:endParaRPr lang="en-US" altLang="ja-JP" dirty="0" smtClean="0"/>
          </a:p>
          <a:p>
            <a:pPr lvl="1"/>
            <a:r>
              <a:rPr lang="ja-JP" altLang="en-US" dirty="0" smtClean="0"/>
              <a:t>「清潔」椅子に座り、環境用消毒ワイプで靴を拭く（</a:t>
            </a:r>
            <a:r>
              <a:rPr lang="en-US" altLang="ja-JP" dirty="0" smtClean="0"/>
              <a:t>1</a:t>
            </a:r>
            <a:r>
              <a:rPr lang="ja-JP" altLang="en-US" dirty="0" smtClean="0"/>
              <a:t>足</a:t>
            </a:r>
            <a:r>
              <a:rPr lang="en-US" altLang="ja-JP" dirty="0" smtClean="0"/>
              <a:t>1</a:t>
            </a:r>
            <a:r>
              <a:rPr lang="ja-JP" altLang="en-US" dirty="0" smtClean="0"/>
              <a:t>枚）。靴底も</a:t>
            </a:r>
            <a:r>
              <a:rPr lang="en-US" altLang="ja-JP" dirty="0" smtClean="0"/>
              <a:t/>
            </a:r>
            <a:br>
              <a:rPr lang="en-US" altLang="ja-JP" dirty="0" smtClean="0"/>
            </a:br>
            <a:r>
              <a:rPr lang="ja-JP" altLang="en-US" dirty="0" smtClean="0"/>
              <a:t>拭くが、足首は触らないように注意する。</a:t>
            </a:r>
            <a:endParaRPr lang="en-US" altLang="ja-JP" dirty="0" smtClean="0"/>
          </a:p>
        </p:txBody>
      </p:sp>
      <p:pic>
        <p:nvPicPr>
          <p:cNvPr id="4" name="fLf-kxOBMEA"/>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19406831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20</a:t>
            </a:r>
            <a:endParaRPr lang="ja-JP" altLang="en-US" dirty="0"/>
          </a:p>
        </p:txBody>
      </p:sp>
      <p:sp>
        <p:nvSpPr>
          <p:cNvPr id="3" name="コンテンツ プレースホルダー 2"/>
          <p:cNvSpPr>
            <a:spLocks noGrp="1"/>
          </p:cNvSpPr>
          <p:nvPr>
            <p:ph idx="1"/>
          </p:nvPr>
        </p:nvSpPr>
        <p:spPr>
          <a:xfrm>
            <a:off x="468000" y="1268760"/>
            <a:ext cx="8208000" cy="1292662"/>
          </a:xfrm>
        </p:spPr>
        <p:txBody>
          <a:bodyPr/>
          <a:lstStyle/>
          <a:p>
            <a:r>
              <a:rPr lang="ja-JP" altLang="en-US" dirty="0" smtClean="0"/>
              <a:t>ステップ</a:t>
            </a:r>
            <a:r>
              <a:rPr lang="en-US" altLang="ja-JP" dirty="0" smtClean="0"/>
              <a:t>20</a:t>
            </a:r>
            <a:r>
              <a:rPr lang="ja-JP" altLang="en-US" dirty="0" smtClean="0"/>
              <a:t>：内手袋を消毒。</a:t>
            </a:r>
            <a:endParaRPr lang="en-US" altLang="ja-JP" dirty="0" smtClean="0"/>
          </a:p>
          <a:p>
            <a:pPr lvl="1"/>
            <a:r>
              <a:rPr lang="ja-JP" altLang="en-US" dirty="0" smtClean="0"/>
              <a:t>擦式アルコール消毒剤で手袋を消毒する。</a:t>
            </a:r>
            <a:endParaRPr lang="en-US" altLang="ja-JP" dirty="0" smtClean="0"/>
          </a:p>
          <a:p>
            <a:endParaRPr lang="en-US" altLang="ja-JP" dirty="0" smtClean="0"/>
          </a:p>
        </p:txBody>
      </p:sp>
      <p:pic>
        <p:nvPicPr>
          <p:cNvPr id="4" name="IzwQRe3_2eA"/>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13514842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21</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21</a:t>
            </a:r>
            <a:r>
              <a:rPr lang="ja-JP" altLang="en-US" dirty="0" smtClean="0"/>
              <a:t>：内手袋を外して捨てる。</a:t>
            </a:r>
            <a:endParaRPr lang="en-US" altLang="ja-JP" dirty="0" smtClean="0"/>
          </a:p>
          <a:p>
            <a:pPr lvl="1">
              <a:tabLst>
                <a:tab pos="1527175" algn="l"/>
              </a:tabLst>
            </a:pPr>
            <a:r>
              <a:rPr lang="ja-JP" altLang="en-US" dirty="0" smtClean="0"/>
              <a:t>ポイント</a:t>
            </a:r>
            <a:r>
              <a:rPr lang="ja-JP" altLang="en-US" dirty="0" smtClean="0">
                <a:sym typeface="Wingdings" panose="05000000000000000000" pitchFamily="2" charset="2"/>
              </a:rPr>
              <a:t> </a:t>
            </a:r>
            <a:r>
              <a:rPr lang="en-US" altLang="ja-JP" dirty="0" smtClean="0">
                <a:sym typeface="Wingdings" panose="05000000000000000000" pitchFamily="2" charset="2"/>
              </a:rPr>
              <a:t>	</a:t>
            </a:r>
            <a:r>
              <a:rPr lang="ja-JP" altLang="en-US" dirty="0" smtClean="0">
                <a:sym typeface="Wingdings" panose="05000000000000000000" pitchFamily="2" charset="2"/>
              </a:rPr>
              <a:t>（</a:t>
            </a:r>
            <a:r>
              <a:rPr lang="en-US" altLang="ja-JP" dirty="0" smtClean="0">
                <a:sym typeface="Wingdings" panose="05000000000000000000" pitchFamily="2" charset="2"/>
              </a:rPr>
              <a:t>1</a:t>
            </a:r>
            <a:r>
              <a:rPr lang="ja-JP" altLang="en-US" dirty="0" smtClean="0">
                <a:sym typeface="Wingdings" panose="05000000000000000000" pitchFamily="2" charset="2"/>
              </a:rPr>
              <a:t>）</a:t>
            </a:r>
            <a:r>
              <a:rPr lang="en-US" altLang="ja-JP" dirty="0" smtClean="0">
                <a:sym typeface="Wingdings" panose="05000000000000000000" pitchFamily="2" charset="2"/>
              </a:rPr>
              <a:t> </a:t>
            </a:r>
            <a:r>
              <a:rPr lang="ja-JP" altLang="en-US" dirty="0" smtClean="0">
                <a:sym typeface="Wingdings" panose="05000000000000000000" pitchFamily="2" charset="2"/>
              </a:rPr>
              <a:t>手に触って汚染しないように。</a:t>
            </a:r>
            <a:r>
              <a:rPr lang="en-US" altLang="ja-JP" dirty="0" smtClean="0">
                <a:sym typeface="Wingdings" panose="05000000000000000000" pitchFamily="2" charset="2"/>
              </a:rPr>
              <a:t/>
            </a:r>
            <a:br>
              <a:rPr lang="en-US" altLang="ja-JP" dirty="0" smtClean="0">
                <a:sym typeface="Wingdings" panose="05000000000000000000" pitchFamily="2" charset="2"/>
              </a:rPr>
            </a:br>
            <a:r>
              <a:rPr lang="en-US" altLang="ja-JP" dirty="0" smtClean="0">
                <a:sym typeface="Wingdings" panose="05000000000000000000" pitchFamily="2" charset="2"/>
              </a:rPr>
              <a:t>	</a:t>
            </a:r>
            <a:r>
              <a:rPr lang="ja-JP" altLang="en-US" dirty="0" smtClean="0">
                <a:sym typeface="Wingdings" panose="05000000000000000000" pitchFamily="2" charset="2"/>
              </a:rPr>
              <a:t>（</a:t>
            </a:r>
            <a:r>
              <a:rPr lang="en-US" altLang="ja-JP" dirty="0" smtClean="0">
                <a:sym typeface="Wingdings" panose="05000000000000000000" pitchFamily="2" charset="2"/>
              </a:rPr>
              <a:t>2</a:t>
            </a:r>
            <a:r>
              <a:rPr lang="ja-JP" altLang="en-US" dirty="0" smtClean="0">
                <a:sym typeface="Wingdings" panose="05000000000000000000" pitchFamily="2" charset="2"/>
              </a:rPr>
              <a:t>）</a:t>
            </a:r>
            <a:r>
              <a:rPr lang="en-US" altLang="ja-JP" dirty="0" smtClean="0">
                <a:sym typeface="Wingdings" panose="05000000000000000000" pitchFamily="2" charset="2"/>
              </a:rPr>
              <a:t> </a:t>
            </a:r>
            <a:r>
              <a:rPr lang="ja-JP" altLang="en-US" dirty="0" smtClean="0">
                <a:sym typeface="Wingdings" panose="05000000000000000000" pitchFamily="2" charset="2"/>
              </a:rPr>
              <a:t>手袋をはじいて飛沫を飛ばさないようにする。</a:t>
            </a:r>
            <a:endParaRPr lang="en-US" altLang="ja-JP" dirty="0" smtClean="0">
              <a:sym typeface="Wingdings" panose="05000000000000000000" pitchFamily="2" charset="2"/>
            </a:endParaRPr>
          </a:p>
        </p:txBody>
      </p:sp>
      <p:pic>
        <p:nvPicPr>
          <p:cNvPr id="4" name="lccGKlP3riM"/>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784542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オブザーバー（</a:t>
            </a:r>
            <a:r>
              <a:rPr lang="en-US" altLang="ja-JP" smtClean="0"/>
              <a:t>Trained Observer</a:t>
            </a:r>
            <a:r>
              <a:rPr lang="ja-JP" altLang="en-US" smtClean="0"/>
              <a:t>）</a:t>
            </a:r>
            <a:r>
              <a:rPr lang="en-US" altLang="ja-JP" smtClean="0"/>
              <a:t>– </a:t>
            </a:r>
            <a:r>
              <a:rPr lang="ja-JP" altLang="en-US" smtClean="0"/>
              <a:t>その</a:t>
            </a:r>
            <a:r>
              <a:rPr lang="en-US" altLang="ja-JP" smtClean="0"/>
              <a:t>3</a:t>
            </a:r>
            <a:endParaRPr lang="ja-JP" altLang="en-US" dirty="0"/>
          </a:p>
        </p:txBody>
      </p:sp>
      <p:sp>
        <p:nvSpPr>
          <p:cNvPr id="3" name="コンテンツ プレースホルダー 2"/>
          <p:cNvSpPr>
            <a:spLocks noGrp="1"/>
          </p:cNvSpPr>
          <p:nvPr>
            <p:ph idx="1"/>
          </p:nvPr>
        </p:nvSpPr>
        <p:spPr/>
        <p:txBody>
          <a:bodyPr/>
          <a:lstStyle/>
          <a:p>
            <a:r>
              <a:rPr lang="ja-JP" altLang="en-US" dirty="0" smtClean="0"/>
              <a:t>常に警戒を怠らない</a:t>
            </a:r>
            <a:endParaRPr lang="en-US" altLang="ja-JP" dirty="0" smtClean="0"/>
          </a:p>
          <a:p>
            <a:pPr lvl="1"/>
            <a:r>
              <a:rPr lang="ja-JP" altLang="en-US" dirty="0" smtClean="0"/>
              <a:t>“</a:t>
            </a:r>
            <a:r>
              <a:rPr lang="en-US" altLang="ja-JP" dirty="0" smtClean="0"/>
              <a:t>STEP</a:t>
            </a:r>
            <a:r>
              <a:rPr lang="ja-JP" altLang="en-US" dirty="0" smtClean="0"/>
              <a:t>”を使って、脱着を始める前に自らすべてが整っているか問いかける。</a:t>
            </a:r>
            <a:endParaRPr lang="en-US" altLang="ja-JP" dirty="0" smtClean="0"/>
          </a:p>
        </p:txBody>
      </p:sp>
      <p:grpSp>
        <p:nvGrpSpPr>
          <p:cNvPr id="11" name="グループ化 10"/>
          <p:cNvGrpSpPr/>
          <p:nvPr/>
        </p:nvGrpSpPr>
        <p:grpSpPr>
          <a:xfrm>
            <a:off x="179986" y="2644319"/>
            <a:ext cx="8784028" cy="2865916"/>
            <a:chOff x="0" y="2644319"/>
            <a:chExt cx="8784028" cy="2865916"/>
          </a:xfrm>
        </p:grpSpPr>
        <p:pic>
          <p:nvPicPr>
            <p:cNvPr id="9" name="図 8"/>
            <p:cNvPicPr>
              <a:picLocks noChangeAspect="1"/>
            </p:cNvPicPr>
            <p:nvPr/>
          </p:nvPicPr>
          <p:blipFill>
            <a:blip r:embed="rId2"/>
            <a:stretch>
              <a:fillRect/>
            </a:stretch>
          </p:blipFill>
          <p:spPr>
            <a:xfrm>
              <a:off x="0" y="2644319"/>
              <a:ext cx="7045033" cy="2865916"/>
            </a:xfrm>
            <a:prstGeom prst="rect">
              <a:avLst/>
            </a:prstGeom>
          </p:spPr>
        </p:pic>
        <p:sp>
          <p:nvSpPr>
            <p:cNvPr id="5" name="テキスト ボックス 4"/>
            <p:cNvSpPr txBox="1"/>
            <p:nvPr/>
          </p:nvSpPr>
          <p:spPr>
            <a:xfrm>
              <a:off x="4951957" y="2790329"/>
              <a:ext cx="2409634" cy="276999"/>
            </a:xfrm>
            <a:prstGeom prst="rect">
              <a:avLst/>
            </a:prstGeom>
            <a:noFill/>
          </p:spPr>
          <p:txBody>
            <a:bodyPr wrap="none" rtlCol="0">
              <a:spAutoFit/>
            </a:bodyPr>
            <a:lstStyle/>
            <a:p>
              <a:r>
                <a:rPr kumimoji="1" lang="en-US" altLang="ja-JP" sz="1200" dirty="0" smtClean="0"/>
                <a:t>PPE</a:t>
              </a:r>
              <a:r>
                <a:rPr kumimoji="1" lang="ja-JP" altLang="en-US" sz="1200" dirty="0" smtClean="0"/>
                <a:t>は正常か、サイズは適切か？</a:t>
              </a:r>
              <a:endParaRPr kumimoji="1" lang="ja-JP" altLang="en-US" sz="1200" dirty="0"/>
            </a:p>
          </p:txBody>
        </p:sp>
        <p:sp>
          <p:nvSpPr>
            <p:cNvPr id="6" name="テキスト ボックス 5"/>
            <p:cNvSpPr txBox="1"/>
            <p:nvPr/>
          </p:nvSpPr>
          <p:spPr>
            <a:xfrm>
              <a:off x="5597614" y="3441919"/>
              <a:ext cx="2113079" cy="461665"/>
            </a:xfrm>
            <a:prstGeom prst="rect">
              <a:avLst/>
            </a:prstGeom>
            <a:noFill/>
          </p:spPr>
          <p:txBody>
            <a:bodyPr wrap="none" rtlCol="0">
              <a:spAutoFit/>
            </a:bodyPr>
            <a:lstStyle/>
            <a:p>
              <a:r>
                <a:rPr kumimoji="1" lang="ja-JP" altLang="en-US" sz="1200" dirty="0" smtClean="0"/>
                <a:t>人選は適切か？疲れていたり</a:t>
              </a:r>
              <a:endParaRPr kumimoji="1" lang="en-US" altLang="ja-JP" sz="1200" dirty="0" smtClean="0"/>
            </a:p>
            <a:p>
              <a:r>
                <a:rPr kumimoji="1" lang="ja-JP" altLang="en-US" sz="1200" dirty="0" smtClean="0"/>
                <a:t>不安がったりしていないか？</a:t>
              </a:r>
              <a:endParaRPr kumimoji="1" lang="ja-JP" altLang="en-US" sz="1200" dirty="0"/>
            </a:p>
          </p:txBody>
        </p:sp>
        <p:sp>
          <p:nvSpPr>
            <p:cNvPr id="7" name="テキスト ボックス 6"/>
            <p:cNvSpPr txBox="1"/>
            <p:nvPr/>
          </p:nvSpPr>
          <p:spPr>
            <a:xfrm>
              <a:off x="6246143" y="4086421"/>
              <a:ext cx="2241319" cy="461665"/>
            </a:xfrm>
            <a:prstGeom prst="rect">
              <a:avLst/>
            </a:prstGeom>
            <a:noFill/>
          </p:spPr>
          <p:txBody>
            <a:bodyPr wrap="none" rtlCol="0">
              <a:spAutoFit/>
            </a:bodyPr>
            <a:lstStyle/>
            <a:p>
              <a:r>
                <a:rPr kumimoji="1" lang="ja-JP" altLang="en-US" sz="1200" dirty="0" smtClean="0"/>
                <a:t>部屋の中に汚染はないか？</a:t>
              </a:r>
              <a:endParaRPr kumimoji="1" lang="en-US" altLang="ja-JP" sz="1200" dirty="0" smtClean="0"/>
            </a:p>
            <a:p>
              <a:r>
                <a:rPr kumimoji="1" lang="ja-JP" altLang="en-US" sz="1200" dirty="0" smtClean="0"/>
                <a:t>ゴミ箱や椅子の表示はあるか？</a:t>
              </a:r>
              <a:endParaRPr kumimoji="1" lang="ja-JP" altLang="en-US" sz="1200" dirty="0"/>
            </a:p>
          </p:txBody>
        </p:sp>
        <p:sp>
          <p:nvSpPr>
            <p:cNvPr id="8" name="テキスト ボックス 7"/>
            <p:cNvSpPr txBox="1"/>
            <p:nvPr/>
          </p:nvSpPr>
          <p:spPr>
            <a:xfrm>
              <a:off x="6890561" y="4651806"/>
              <a:ext cx="1893467" cy="830997"/>
            </a:xfrm>
            <a:prstGeom prst="rect">
              <a:avLst/>
            </a:prstGeom>
            <a:noFill/>
          </p:spPr>
          <p:txBody>
            <a:bodyPr wrap="none" rtlCol="0">
              <a:spAutoFit/>
            </a:bodyPr>
            <a:lstStyle/>
            <a:p>
              <a:r>
                <a:rPr kumimoji="1" lang="ja-JP" altLang="en-US" sz="1200" dirty="0" smtClean="0"/>
                <a:t>全プロセスの中で今どこに</a:t>
              </a:r>
              <a:endParaRPr kumimoji="1" lang="en-US" altLang="ja-JP" sz="1200" dirty="0" smtClean="0"/>
            </a:p>
            <a:p>
              <a:r>
                <a:rPr kumimoji="1" lang="ja-JP" altLang="en-US" sz="1200" dirty="0" smtClean="0"/>
                <a:t>いるか、これまでのところ</a:t>
              </a:r>
              <a:endParaRPr kumimoji="1" lang="en-US" altLang="ja-JP" sz="1200" dirty="0" smtClean="0"/>
            </a:p>
            <a:p>
              <a:r>
                <a:rPr kumimoji="1" lang="ja-JP" altLang="en-US" sz="1200" dirty="0" smtClean="0"/>
                <a:t>完璧に進んでいることを</a:t>
              </a:r>
              <a:endParaRPr kumimoji="1" lang="en-US" altLang="ja-JP" sz="1200" dirty="0" smtClean="0"/>
            </a:p>
            <a:p>
              <a:r>
                <a:rPr kumimoji="1" lang="ja-JP" altLang="en-US" sz="1200" dirty="0" smtClean="0"/>
                <a:t>相手に言葉で示す。</a:t>
              </a:r>
              <a:endParaRPr kumimoji="1" lang="ja-JP" altLang="en-US" sz="1200" dirty="0"/>
            </a:p>
          </p:txBody>
        </p:sp>
      </p:grpSp>
    </p:spTree>
    <p:extLst>
      <p:ext uri="{BB962C8B-B14F-4D97-AF65-F5344CB8AC3E}">
        <p14:creationId xmlns:p14="http://schemas.microsoft.com/office/powerpoint/2010/main" val="9448790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22</a:t>
            </a:r>
            <a:endParaRPr lang="ja-JP" altLang="en-US" dirty="0"/>
          </a:p>
        </p:txBody>
      </p:sp>
      <p:sp>
        <p:nvSpPr>
          <p:cNvPr id="3" name="コンテンツ プレースホルダー 2"/>
          <p:cNvSpPr>
            <a:spLocks noGrp="1"/>
          </p:cNvSpPr>
          <p:nvPr>
            <p:ph idx="1"/>
          </p:nvPr>
        </p:nvSpPr>
        <p:spPr>
          <a:xfrm>
            <a:off x="468000" y="1268760"/>
            <a:ext cx="8208000" cy="820738"/>
          </a:xfrm>
        </p:spPr>
        <p:txBody>
          <a:bodyPr/>
          <a:lstStyle/>
          <a:p>
            <a:r>
              <a:rPr lang="ja-JP" altLang="en-US" dirty="0" smtClean="0"/>
              <a:t>ステップ</a:t>
            </a:r>
            <a:r>
              <a:rPr lang="en-US" altLang="ja-JP" dirty="0" smtClean="0"/>
              <a:t>22</a:t>
            </a:r>
            <a:r>
              <a:rPr lang="ja-JP" altLang="en-US" dirty="0" smtClean="0"/>
              <a:t>：手指消毒。</a:t>
            </a:r>
            <a:endParaRPr lang="en-US" altLang="ja-JP" dirty="0" smtClean="0"/>
          </a:p>
          <a:p>
            <a:pPr lvl="1"/>
            <a:r>
              <a:rPr lang="ja-JP" altLang="en-US" dirty="0" smtClean="0"/>
              <a:t>手指の消毒には擦式アルコール消毒剤のみを使用すること。</a:t>
            </a:r>
            <a:endParaRPr lang="en-US" altLang="ja-JP" dirty="0" smtClean="0"/>
          </a:p>
        </p:txBody>
      </p:sp>
      <p:pic>
        <p:nvPicPr>
          <p:cNvPr id="4" name="rldATlz9e9A"/>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5545486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23</a:t>
            </a:r>
            <a:endParaRPr lang="ja-JP" altLang="en-US" dirty="0"/>
          </a:p>
        </p:txBody>
      </p:sp>
      <p:sp>
        <p:nvSpPr>
          <p:cNvPr id="3" name="コンテンツ プレースホルダー 2"/>
          <p:cNvSpPr>
            <a:spLocks noGrp="1"/>
          </p:cNvSpPr>
          <p:nvPr>
            <p:ph idx="1"/>
          </p:nvPr>
        </p:nvSpPr>
        <p:spPr>
          <a:xfrm>
            <a:off x="468000" y="1268760"/>
            <a:ext cx="8208000" cy="1128514"/>
          </a:xfrm>
        </p:spPr>
        <p:txBody>
          <a:bodyPr/>
          <a:lstStyle/>
          <a:p>
            <a:r>
              <a:rPr lang="ja-JP" altLang="en-US" dirty="0" smtClean="0"/>
              <a:t>ステップ</a:t>
            </a:r>
            <a:r>
              <a:rPr lang="en-US" altLang="ja-JP" dirty="0" smtClean="0"/>
              <a:t>23</a:t>
            </a:r>
            <a:r>
              <a:rPr lang="ja-JP" altLang="en-US" dirty="0" smtClean="0"/>
              <a:t>：汚染がないかチェックする。</a:t>
            </a:r>
            <a:endParaRPr lang="en-US" altLang="ja-JP" dirty="0" smtClean="0"/>
          </a:p>
          <a:p>
            <a:pPr lvl="1"/>
            <a:r>
              <a:rPr lang="ja-JP" altLang="en-US" dirty="0" smtClean="0"/>
              <a:t>手を挙げてゆっくり体を一周させ、オブザーバーが汚染がないか</a:t>
            </a:r>
            <a:r>
              <a:rPr lang="en-US" altLang="ja-JP" dirty="0" smtClean="0"/>
              <a:t/>
            </a:r>
            <a:br>
              <a:rPr lang="en-US" altLang="ja-JP" dirty="0" smtClean="0"/>
            </a:br>
            <a:r>
              <a:rPr lang="ja-JP" altLang="en-US" dirty="0" smtClean="0"/>
              <a:t>目で確認する。</a:t>
            </a:r>
            <a:endParaRPr lang="en-US" altLang="ja-JP" dirty="0" smtClean="0"/>
          </a:p>
        </p:txBody>
      </p:sp>
      <p:pic>
        <p:nvPicPr>
          <p:cNvPr id="4" name="BEYbimL3d_Y"/>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33237961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PPE</a:t>
            </a:r>
            <a:r>
              <a:rPr lang="ja-JP" altLang="en-US" smtClean="0"/>
              <a:t>着脱法 （</a:t>
            </a:r>
            <a:r>
              <a:rPr lang="en-US" altLang="ja-JP" smtClean="0"/>
              <a:t>2</a:t>
            </a:r>
            <a:r>
              <a:rPr lang="ja-JP" altLang="en-US" smtClean="0"/>
              <a:t>）脱装 － ステップ</a:t>
            </a:r>
            <a:r>
              <a:rPr lang="en-US" altLang="ja-JP" smtClean="0"/>
              <a:t>24</a:t>
            </a:r>
            <a:endParaRPr lang="ja-JP" altLang="en-US" dirty="0"/>
          </a:p>
        </p:txBody>
      </p:sp>
      <p:sp>
        <p:nvSpPr>
          <p:cNvPr id="3" name="コンテンツ プレースホルダー 2"/>
          <p:cNvSpPr>
            <a:spLocks noGrp="1"/>
          </p:cNvSpPr>
          <p:nvPr>
            <p:ph idx="1"/>
          </p:nvPr>
        </p:nvSpPr>
        <p:spPr>
          <a:xfrm>
            <a:off x="468000" y="1268760"/>
            <a:ext cx="8208000" cy="1436291"/>
          </a:xfrm>
        </p:spPr>
        <p:txBody>
          <a:bodyPr/>
          <a:lstStyle/>
          <a:p>
            <a:r>
              <a:rPr lang="ja-JP" altLang="en-US" dirty="0" smtClean="0"/>
              <a:t>ステップ</a:t>
            </a:r>
            <a:r>
              <a:rPr lang="en-US" altLang="ja-JP" dirty="0" smtClean="0"/>
              <a:t>24</a:t>
            </a:r>
            <a:r>
              <a:rPr lang="ja-JP" altLang="en-US" dirty="0" smtClean="0"/>
              <a:t>：脱装室を退室</a:t>
            </a:r>
            <a:endParaRPr lang="en-US" altLang="ja-JP" dirty="0" smtClean="0"/>
          </a:p>
          <a:p>
            <a:pPr lvl="1"/>
            <a:r>
              <a:rPr lang="ja-JP" altLang="en-US" dirty="0" smtClean="0"/>
              <a:t>おめでとうございます！これですべての脱装プロセスは終了で、</a:t>
            </a:r>
            <a:r>
              <a:rPr lang="en-US" altLang="ja-JP" dirty="0" smtClean="0"/>
              <a:t/>
            </a:r>
            <a:br>
              <a:rPr lang="en-US" altLang="ja-JP" dirty="0" smtClean="0"/>
            </a:br>
            <a:r>
              <a:rPr lang="ja-JP" altLang="en-US" dirty="0" smtClean="0"/>
              <a:t>退室することが出来ます。もっとも近いシャワー室（決められたところ）</a:t>
            </a:r>
            <a:r>
              <a:rPr lang="en-US" altLang="ja-JP" dirty="0" smtClean="0"/>
              <a:t/>
            </a:r>
            <a:br>
              <a:rPr lang="en-US" altLang="ja-JP" dirty="0" smtClean="0"/>
            </a:br>
            <a:r>
              <a:rPr lang="ja-JP" altLang="en-US" dirty="0" smtClean="0"/>
              <a:t>に行って、流水と石けんで洗ってください。</a:t>
            </a:r>
            <a:endParaRPr lang="en-US" altLang="ja-JP" dirty="0" smtClean="0"/>
          </a:p>
        </p:txBody>
      </p:sp>
      <p:pic>
        <p:nvPicPr>
          <p:cNvPr id="5" name="7vYnTnFjvTc"/>
          <p:cNvPicPr>
            <a:picLocks noRot="1" noChangeAspect="1"/>
          </p:cNvPicPr>
          <p:nvPr>
            <a:videoFile r:link="rId1"/>
          </p:nvPr>
        </p:nvPicPr>
        <p:blipFill>
          <a:blip r:embed="rId3"/>
          <a:stretch>
            <a:fillRect/>
          </a:stretch>
        </p:blipFill>
        <p:spPr>
          <a:xfrm>
            <a:off x="2285681" y="3188611"/>
            <a:ext cx="4572638" cy="2572109"/>
          </a:xfrm>
          <a:prstGeom prst="rect">
            <a:avLst/>
          </a:prstGeom>
          <a:noFill/>
          <a:ln>
            <a:noFill/>
          </a:ln>
        </p:spPr>
      </p:pic>
    </p:spTree>
    <p:extLst>
      <p:ext uri="{BB962C8B-B14F-4D97-AF65-F5344CB8AC3E}">
        <p14:creationId xmlns:p14="http://schemas.microsoft.com/office/powerpoint/2010/main" val="25525528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468313" y="1268413"/>
            <a:ext cx="8207375" cy="2800767"/>
          </a:xfrm>
        </p:spPr>
        <p:txBody>
          <a:bodyPr/>
          <a:lstStyle/>
          <a:p>
            <a:r>
              <a:rPr lang="ja-JP" altLang="en-US" dirty="0" smtClean="0"/>
              <a:t>以上のコンテンツは</a:t>
            </a:r>
            <a:r>
              <a:rPr lang="en-US" altLang="ja-JP" dirty="0" smtClean="0"/>
              <a:t>CDC</a:t>
            </a:r>
            <a:r>
              <a:rPr lang="ja-JP" altLang="en-US" dirty="0" smtClean="0"/>
              <a:t>ウェブサイトに掲載の内容の</a:t>
            </a:r>
            <a:r>
              <a:rPr lang="en-US" altLang="ja-JP" dirty="0" smtClean="0"/>
              <a:t/>
            </a:r>
            <a:br>
              <a:rPr lang="en-US" altLang="ja-JP" dirty="0" smtClean="0"/>
            </a:br>
            <a:r>
              <a:rPr lang="ja-JP" altLang="en-US" dirty="0" smtClean="0"/>
              <a:t>概要です。オリジナルは下記をご参照ください。</a:t>
            </a:r>
            <a:endParaRPr lang="en-US" altLang="ja-JP" dirty="0" smtClean="0"/>
          </a:p>
          <a:p>
            <a:pPr marL="358775" lvl="1" indent="-1588">
              <a:buNone/>
            </a:pPr>
            <a:r>
              <a:rPr lang="en-US" altLang="ja-JP" dirty="0" smtClean="0">
                <a:hlinkClick r:id="rId2"/>
              </a:rPr>
              <a:t>http://www.cdc.gov/vhf/ebola/hcp/ppe-training/index.html</a:t>
            </a:r>
            <a:endParaRPr lang="en-US" altLang="ja-JP" dirty="0" smtClean="0"/>
          </a:p>
          <a:p>
            <a:endParaRPr lang="en-US" altLang="ja-JP" dirty="0" smtClean="0"/>
          </a:p>
          <a:p>
            <a:r>
              <a:rPr lang="ja-JP" altLang="en-US" dirty="0" smtClean="0"/>
              <a:t>着脱</a:t>
            </a:r>
            <a:r>
              <a:rPr lang="ja-JP" altLang="en-US" dirty="0" smtClean="0"/>
              <a:t>の全工程のビデオは以下のサイトにあります。</a:t>
            </a:r>
            <a:endParaRPr lang="en-US" altLang="ja-JP" dirty="0"/>
          </a:p>
          <a:p>
            <a:pPr marL="358775" lvl="1" indent="0">
              <a:buNone/>
            </a:pPr>
            <a:r>
              <a:rPr lang="en-US" altLang="ja-JP" dirty="0" smtClean="0">
                <a:hlinkClick r:id="rId3"/>
              </a:rPr>
              <a:t>http://www.cdc.gov/vhf/ebola/hcp/ppe-training/comprehensive-ppe-training.html</a:t>
            </a:r>
            <a:endParaRPr lang="ja-JP" altLang="en-US" dirty="0"/>
          </a:p>
        </p:txBody>
      </p:sp>
    </p:spTree>
    <p:extLst>
      <p:ext uri="{BB962C8B-B14F-4D97-AF65-F5344CB8AC3E}">
        <p14:creationId xmlns:p14="http://schemas.microsoft.com/office/powerpoint/2010/main" val="251307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オブザーバー（</a:t>
            </a:r>
            <a:r>
              <a:rPr lang="en-US" altLang="ja-JP" smtClean="0"/>
              <a:t>Trained Observer</a:t>
            </a:r>
            <a:r>
              <a:rPr lang="ja-JP" altLang="en-US" smtClean="0"/>
              <a:t>）</a:t>
            </a:r>
            <a:r>
              <a:rPr lang="en-US" altLang="ja-JP" smtClean="0"/>
              <a:t>– </a:t>
            </a:r>
            <a:r>
              <a:rPr lang="ja-JP" altLang="en-US" smtClean="0"/>
              <a:t>その</a:t>
            </a:r>
            <a:r>
              <a:rPr lang="en-US" altLang="ja-JP" smtClean="0"/>
              <a:t>4</a:t>
            </a:r>
            <a:endParaRPr lang="ja-JP" altLang="en-US" dirty="0"/>
          </a:p>
        </p:txBody>
      </p:sp>
      <p:sp>
        <p:nvSpPr>
          <p:cNvPr id="3" name="コンテンツ プレースホルダー 2"/>
          <p:cNvSpPr>
            <a:spLocks noGrp="1"/>
          </p:cNvSpPr>
          <p:nvPr>
            <p:ph idx="1"/>
          </p:nvPr>
        </p:nvSpPr>
        <p:spPr>
          <a:xfrm>
            <a:off x="468000" y="1268760"/>
            <a:ext cx="8208000" cy="3806170"/>
          </a:xfrm>
        </p:spPr>
        <p:txBody>
          <a:bodyPr/>
          <a:lstStyle/>
          <a:p>
            <a:r>
              <a:rPr lang="ja-JP" altLang="en-US" dirty="0" smtClean="0"/>
              <a:t>コミュニケーションとリーダーシップ</a:t>
            </a:r>
            <a:endParaRPr lang="en-US" altLang="ja-JP" dirty="0" smtClean="0"/>
          </a:p>
          <a:p>
            <a:pPr lvl="1"/>
            <a:r>
              <a:rPr lang="ja-JP" altLang="en-US" dirty="0" smtClean="0"/>
              <a:t>ケア担当者と積極的なコミュニケーションを取り続けること。</a:t>
            </a:r>
            <a:r>
              <a:rPr lang="en-US" altLang="ja-JP" dirty="0" smtClean="0"/>
              <a:t> </a:t>
            </a:r>
            <a:br>
              <a:rPr lang="en-US" altLang="ja-JP" dirty="0" smtClean="0"/>
            </a:br>
            <a:r>
              <a:rPr lang="ja-JP" altLang="en-US" dirty="0" smtClean="0"/>
              <a:t>オブザーバーはプロセスをリードするもので、単なる観察者になってはいけない。自分の役割を相手に明確に示すこと。もっとも重要なのは</a:t>
            </a:r>
            <a:r>
              <a:rPr lang="en-US" altLang="ja-JP" dirty="0" smtClean="0"/>
              <a:t/>
            </a:r>
            <a:br>
              <a:rPr lang="en-US" altLang="ja-JP" dirty="0" smtClean="0"/>
            </a:br>
            <a:r>
              <a:rPr lang="ja-JP" altLang="en-US" dirty="0" smtClean="0"/>
              <a:t>ケア担当者の安全であり、彼らを助けるためにオブザーバーがいる</a:t>
            </a:r>
            <a:r>
              <a:rPr lang="en-US" altLang="ja-JP" dirty="0" smtClean="0"/>
              <a:t/>
            </a:r>
            <a:br>
              <a:rPr lang="en-US" altLang="ja-JP" dirty="0" smtClean="0"/>
            </a:br>
            <a:r>
              <a:rPr lang="ja-JP" altLang="en-US" dirty="0" smtClean="0"/>
              <a:t>ことを分からせなくてはならない。彼らを安心させ、落ち着いて患者のケアに向かう準備ができるようリードする。</a:t>
            </a:r>
            <a:endParaRPr lang="en-US" altLang="ja-JP" dirty="0" smtClean="0"/>
          </a:p>
          <a:p>
            <a:r>
              <a:rPr lang="ja-JP" altLang="en-US" dirty="0" smtClean="0"/>
              <a:t>“警告（</a:t>
            </a:r>
            <a:r>
              <a:rPr lang="en-US" altLang="ja-JP" dirty="0" smtClean="0"/>
              <a:t>Red Flag</a:t>
            </a:r>
            <a:r>
              <a:rPr lang="ja-JP" altLang="en-US" dirty="0" smtClean="0"/>
              <a:t>）“ワードを決める</a:t>
            </a:r>
            <a:endParaRPr lang="en-US" altLang="ja-JP" dirty="0" smtClean="0"/>
          </a:p>
          <a:p>
            <a:pPr lvl="1"/>
            <a:r>
              <a:rPr lang="ja-JP" altLang="en-US" dirty="0" smtClean="0"/>
              <a:t>緊急時の“警告（</a:t>
            </a:r>
            <a:r>
              <a:rPr lang="en-US" altLang="ja-JP" dirty="0" smtClean="0"/>
              <a:t>Red Flag</a:t>
            </a:r>
            <a:r>
              <a:rPr lang="ja-JP" altLang="en-US" dirty="0" smtClean="0"/>
              <a:t>）”ワードを決めておく。例えば、</a:t>
            </a:r>
            <a:r>
              <a:rPr lang="en-US" altLang="ja-JP" dirty="0" smtClean="0"/>
              <a:t/>
            </a:r>
            <a:br>
              <a:rPr lang="en-US" altLang="ja-JP" dirty="0" smtClean="0"/>
            </a:br>
            <a:r>
              <a:rPr lang="ja-JP" altLang="en-US" dirty="0" smtClean="0"/>
              <a:t>「ただちに危険とはならないプロトコールの違反」を短い言葉で</a:t>
            </a:r>
            <a:r>
              <a:rPr lang="en-US" altLang="ja-JP" dirty="0" smtClean="0"/>
              <a:t/>
            </a:r>
            <a:br>
              <a:rPr lang="en-US" altLang="ja-JP" dirty="0" smtClean="0"/>
            </a:br>
            <a:r>
              <a:rPr lang="ja-JP" altLang="en-US" dirty="0" smtClean="0"/>
              <a:t>表すもの。</a:t>
            </a:r>
            <a:endParaRPr lang="en-US" altLang="ja-JP" dirty="0" smtClean="0"/>
          </a:p>
        </p:txBody>
      </p:sp>
    </p:spTree>
    <p:extLst>
      <p:ext uri="{BB962C8B-B14F-4D97-AF65-F5344CB8AC3E}">
        <p14:creationId xmlns:p14="http://schemas.microsoft.com/office/powerpoint/2010/main" val="739337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1973935" y="2199994"/>
            <a:ext cx="5196130" cy="4421872"/>
          </a:xfrm>
          <a:prstGeom prst="rect">
            <a:avLst/>
          </a:prstGeom>
        </p:spPr>
      </p:pic>
      <p:sp>
        <p:nvSpPr>
          <p:cNvPr id="2" name="タイトル 1"/>
          <p:cNvSpPr>
            <a:spLocks noGrp="1"/>
          </p:cNvSpPr>
          <p:nvPr>
            <p:ph type="title"/>
          </p:nvPr>
        </p:nvSpPr>
        <p:spPr/>
        <p:txBody>
          <a:bodyPr/>
          <a:lstStyle/>
          <a:p>
            <a:r>
              <a:rPr lang="ja-JP" altLang="en-US" smtClean="0"/>
              <a:t>オブザーバー（</a:t>
            </a:r>
            <a:r>
              <a:rPr lang="en-US" altLang="ja-JP" smtClean="0"/>
              <a:t>Trained Observer</a:t>
            </a:r>
            <a:r>
              <a:rPr lang="ja-JP" altLang="en-US" smtClean="0"/>
              <a:t>）</a:t>
            </a:r>
            <a:r>
              <a:rPr lang="en-US" altLang="ja-JP" smtClean="0"/>
              <a:t>– </a:t>
            </a:r>
            <a:r>
              <a:rPr lang="ja-JP" altLang="en-US" smtClean="0"/>
              <a:t>その</a:t>
            </a:r>
            <a:r>
              <a:rPr lang="en-US" altLang="ja-JP" smtClean="0"/>
              <a:t>5</a:t>
            </a:r>
            <a:endParaRPr lang="ja-JP" altLang="en-US" dirty="0"/>
          </a:p>
        </p:txBody>
      </p:sp>
      <p:sp>
        <p:nvSpPr>
          <p:cNvPr id="3" name="コンテンツ プレースホルダー 2"/>
          <p:cNvSpPr>
            <a:spLocks noGrp="1"/>
          </p:cNvSpPr>
          <p:nvPr>
            <p:ph idx="1"/>
          </p:nvPr>
        </p:nvSpPr>
        <p:spPr/>
        <p:txBody>
          <a:bodyPr/>
          <a:lstStyle/>
          <a:p>
            <a:r>
              <a:rPr lang="en-US" altLang="ja-JP" dirty="0" smtClean="0"/>
              <a:t>Closed-Loop Communication</a:t>
            </a:r>
            <a:br>
              <a:rPr lang="en-US" altLang="ja-JP" dirty="0" smtClean="0"/>
            </a:br>
            <a:r>
              <a:rPr lang="ja-JP" altLang="en-US" dirty="0" smtClean="0"/>
              <a:t>（閉鎖循環型コミュニケーション）を常に行う。</a:t>
            </a:r>
            <a:endParaRPr lang="en-US" altLang="ja-JP" dirty="0" smtClean="0"/>
          </a:p>
        </p:txBody>
      </p:sp>
    </p:spTree>
    <p:extLst>
      <p:ext uri="{BB962C8B-B14F-4D97-AF65-F5344CB8AC3E}">
        <p14:creationId xmlns:p14="http://schemas.microsoft.com/office/powerpoint/2010/main" val="361805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オブザーバー（</a:t>
            </a:r>
            <a:r>
              <a:rPr lang="en-US" altLang="ja-JP" smtClean="0"/>
              <a:t>Trained Observer</a:t>
            </a:r>
            <a:r>
              <a:rPr lang="ja-JP" altLang="en-US" smtClean="0"/>
              <a:t>）</a:t>
            </a:r>
            <a:r>
              <a:rPr lang="en-US" altLang="ja-JP" smtClean="0"/>
              <a:t>– </a:t>
            </a:r>
            <a:r>
              <a:rPr lang="ja-JP" altLang="en-US" smtClean="0"/>
              <a:t>その</a:t>
            </a:r>
            <a:r>
              <a:rPr lang="en-US" altLang="ja-JP" smtClean="0"/>
              <a:t>6</a:t>
            </a:r>
            <a:endParaRPr lang="ja-JP" altLang="en-US" dirty="0"/>
          </a:p>
        </p:txBody>
      </p:sp>
      <p:sp>
        <p:nvSpPr>
          <p:cNvPr id="4" name="コンテンツ プレースホルダー 3"/>
          <p:cNvSpPr>
            <a:spLocks noGrp="1"/>
          </p:cNvSpPr>
          <p:nvPr>
            <p:ph idx="1"/>
          </p:nvPr>
        </p:nvSpPr>
        <p:spPr>
          <a:xfrm>
            <a:off x="468000" y="1268760"/>
            <a:ext cx="8208000" cy="3241913"/>
          </a:xfrm>
        </p:spPr>
        <p:txBody>
          <a:bodyPr/>
          <a:lstStyle/>
          <a:p>
            <a:r>
              <a:rPr lang="ja-JP" altLang="en-US" dirty="0" smtClean="0"/>
              <a:t>どのような場合に介助をするか？</a:t>
            </a:r>
            <a:endParaRPr lang="en-US" altLang="ja-JP" dirty="0" smtClean="0"/>
          </a:p>
          <a:p>
            <a:pPr lvl="1"/>
            <a:r>
              <a:rPr lang="ja-JP" altLang="en-US" dirty="0" smtClean="0"/>
              <a:t>着装時、両者が「清潔」な状態であれば手伝っても構わない。</a:t>
            </a:r>
            <a:endParaRPr lang="en-US" altLang="ja-JP" dirty="0" smtClean="0"/>
          </a:p>
          <a:p>
            <a:pPr lvl="1"/>
            <a:r>
              <a:rPr lang="ja-JP" altLang="en-US" dirty="0" smtClean="0"/>
              <a:t>脱装時に介助の必要性が想定されるときは、前もって計画を立てケア担当者に伝えておく。脱装を手伝ったオブザーバーは汚染されたとみなし、プロトコールに沿った適切な消毒措置が必要である。</a:t>
            </a:r>
            <a:endParaRPr lang="en-US" altLang="ja-JP" dirty="0" smtClean="0"/>
          </a:p>
          <a:p>
            <a:r>
              <a:rPr lang="ja-JP" altLang="en-US" dirty="0" smtClean="0"/>
              <a:t>ケアの介助をする際には</a:t>
            </a:r>
            <a:endParaRPr lang="en-US" altLang="ja-JP" dirty="0" smtClean="0"/>
          </a:p>
          <a:p>
            <a:pPr lvl="1"/>
            <a:r>
              <a:rPr lang="ja-JP" altLang="en-US" dirty="0" smtClean="0"/>
              <a:t>基本的にオブザーバーは患者のいる病室に立ち入らないが、万一必要な場合は適切な</a:t>
            </a:r>
            <a:r>
              <a:rPr lang="en-US" altLang="ja-JP" dirty="0" smtClean="0"/>
              <a:t>PPE</a:t>
            </a:r>
            <a:r>
              <a:rPr lang="ja-JP" altLang="en-US" dirty="0" smtClean="0"/>
              <a:t>（ディスポーザブルのガウン、フルフェースシールド、</a:t>
            </a:r>
            <a:r>
              <a:rPr lang="en-US" altLang="ja-JP" dirty="0" smtClean="0"/>
              <a:t>2</a:t>
            </a:r>
            <a:r>
              <a:rPr lang="ja-JP" altLang="en-US" dirty="0" smtClean="0"/>
              <a:t>組の手袋、靴カバー）を装着しなくてはならない。</a:t>
            </a:r>
            <a:endParaRPr lang="en-US" altLang="ja-JP" dirty="0"/>
          </a:p>
        </p:txBody>
      </p:sp>
    </p:spTree>
    <p:extLst>
      <p:ext uri="{BB962C8B-B14F-4D97-AF65-F5344CB8AC3E}">
        <p14:creationId xmlns:p14="http://schemas.microsoft.com/office/powerpoint/2010/main" val="2619856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オブザーバー（</a:t>
            </a:r>
            <a:r>
              <a:rPr lang="en-US" altLang="ja-JP" dirty="0" smtClean="0"/>
              <a:t>Trained Observer</a:t>
            </a:r>
            <a:r>
              <a:rPr lang="ja-JP" altLang="en-US" dirty="0" smtClean="0"/>
              <a:t>）</a:t>
            </a:r>
            <a:r>
              <a:rPr lang="en-US" altLang="ja-JP" dirty="0" smtClean="0"/>
              <a:t>– </a:t>
            </a:r>
            <a:r>
              <a:rPr lang="ja-JP" altLang="en-US" dirty="0" smtClean="0"/>
              <a:t>その</a:t>
            </a:r>
            <a:r>
              <a:rPr lang="en-US" altLang="ja-JP" dirty="0" smtClean="0"/>
              <a:t>8</a:t>
            </a:r>
            <a:endParaRPr lang="ja-JP" altLang="en-US" dirty="0"/>
          </a:p>
        </p:txBody>
      </p:sp>
      <p:sp>
        <p:nvSpPr>
          <p:cNvPr id="3" name="コンテンツ プレースホルダー 2"/>
          <p:cNvSpPr>
            <a:spLocks noGrp="1"/>
          </p:cNvSpPr>
          <p:nvPr>
            <p:ph type="body" idx="1"/>
          </p:nvPr>
        </p:nvSpPr>
        <p:spPr>
          <a:xfrm>
            <a:off x="468000" y="1268760"/>
            <a:ext cx="8208000" cy="4524315"/>
          </a:xfrm>
        </p:spPr>
        <p:txBody>
          <a:bodyPr/>
          <a:lstStyle/>
          <a:p>
            <a:r>
              <a:rPr lang="ja-JP" altLang="en-US" dirty="0" smtClean="0"/>
              <a:t>着装</a:t>
            </a:r>
            <a:r>
              <a:rPr lang="ja-JP" altLang="en-US" dirty="0"/>
              <a:t>：</a:t>
            </a:r>
            <a:r>
              <a:rPr lang="ja-JP" altLang="en-US" dirty="0" smtClean="0"/>
              <a:t>着装時のオブザーバーの役割</a:t>
            </a:r>
            <a:endParaRPr lang="en-US" altLang="ja-JP" dirty="0" smtClean="0"/>
          </a:p>
          <a:p>
            <a:pPr marL="539750" lvl="1" indent="-274638">
              <a:buFont typeface="+mj-lt"/>
              <a:buAutoNum type="arabicPeriod"/>
            </a:pPr>
            <a:r>
              <a:rPr lang="ja-JP" altLang="en-US" dirty="0" smtClean="0"/>
              <a:t>すべての手順をプロトコール通りに実施するため、声に出して指示する。</a:t>
            </a:r>
            <a:endParaRPr lang="en-US" altLang="ja-JP" dirty="0" smtClean="0"/>
          </a:p>
          <a:p>
            <a:pPr marL="539750" lvl="1" indent="-274638">
              <a:buFont typeface="+mj-lt"/>
              <a:buAutoNum type="arabicPeriod"/>
            </a:pPr>
            <a:r>
              <a:rPr lang="en-US" altLang="ja-JP" dirty="0" smtClean="0"/>
              <a:t>PPE</a:t>
            </a:r>
            <a:r>
              <a:rPr lang="ja-JP" altLang="en-US" dirty="0" smtClean="0"/>
              <a:t>着装の手伝いをする。</a:t>
            </a:r>
            <a:endParaRPr lang="en-US" altLang="ja-JP" dirty="0" smtClean="0"/>
          </a:p>
          <a:p>
            <a:pPr marL="539750" lvl="1" indent="-274638">
              <a:buFont typeface="+mj-lt"/>
              <a:buAutoNum type="arabicPeriod"/>
            </a:pPr>
            <a:r>
              <a:rPr lang="ja-JP" altLang="en-US" dirty="0" smtClean="0"/>
              <a:t>着装のプロセスの間、すべての</a:t>
            </a:r>
            <a:r>
              <a:rPr lang="en-US" altLang="ja-JP" dirty="0" smtClean="0"/>
              <a:t>PPE</a:t>
            </a:r>
            <a:r>
              <a:rPr lang="ja-JP" altLang="en-US" dirty="0" smtClean="0"/>
              <a:t>にリスクや異常がないか常に看視する。</a:t>
            </a:r>
            <a:endParaRPr lang="en-US" altLang="ja-JP" dirty="0" smtClean="0"/>
          </a:p>
          <a:p>
            <a:pPr lvl="1"/>
            <a:r>
              <a:rPr lang="ja-JP" altLang="en-US" dirty="0" smtClean="0"/>
              <a:t>チェックリストの項目だけに注意するのではなく、常に相手の安全を</a:t>
            </a:r>
            <a:r>
              <a:rPr lang="en-US" altLang="ja-JP" dirty="0" smtClean="0"/>
              <a:t/>
            </a:r>
            <a:br>
              <a:rPr lang="en-US" altLang="ja-JP" dirty="0" smtClean="0"/>
            </a:br>
            <a:r>
              <a:rPr lang="ja-JP" altLang="en-US" dirty="0" smtClean="0"/>
              <a:t>考えた“大きな絵”を頭に置くこと。</a:t>
            </a:r>
            <a:endParaRPr lang="en-US" altLang="ja-JP" dirty="0" smtClean="0"/>
          </a:p>
          <a:p>
            <a:r>
              <a:rPr lang="ja-JP" altLang="en-US" dirty="0" smtClean="0"/>
              <a:t>着装</a:t>
            </a:r>
            <a:r>
              <a:rPr lang="ja-JP" altLang="en-US" dirty="0"/>
              <a:t>：</a:t>
            </a:r>
            <a:r>
              <a:rPr lang="ja-JP" altLang="en-US" dirty="0" smtClean="0"/>
              <a:t>各ステップの完了を確認</a:t>
            </a:r>
            <a:endParaRPr lang="en-US" altLang="ja-JP" dirty="0" smtClean="0"/>
          </a:p>
          <a:p>
            <a:pPr lvl="1"/>
            <a:r>
              <a:rPr lang="en-US" altLang="ja-JP" dirty="0" smtClean="0"/>
              <a:t>Closed-Loop Communication</a:t>
            </a:r>
            <a:r>
              <a:rPr lang="ja-JP" altLang="en-US" dirty="0" smtClean="0"/>
              <a:t>に従いそれぞれが声に出して確認</a:t>
            </a:r>
            <a:r>
              <a:rPr lang="en-US" altLang="ja-JP" dirty="0" smtClean="0"/>
              <a:t/>
            </a:r>
            <a:br>
              <a:rPr lang="en-US" altLang="ja-JP" dirty="0" smtClean="0"/>
            </a:br>
            <a:r>
              <a:rPr lang="ja-JP" altLang="en-US" dirty="0" smtClean="0"/>
              <a:t>しあう。</a:t>
            </a:r>
            <a:endParaRPr lang="en-US" altLang="ja-JP" dirty="0" smtClean="0"/>
          </a:p>
          <a:p>
            <a:pPr marL="539750" lvl="1" indent="-274638">
              <a:buClr>
                <a:schemeClr val="tx1"/>
              </a:buClr>
              <a:buNone/>
            </a:pPr>
            <a:r>
              <a:rPr lang="en-US" altLang="ja-JP" b="1" dirty="0" smtClean="0">
                <a:solidFill>
                  <a:schemeClr val="accent3"/>
                </a:solidFill>
              </a:rPr>
              <a:t>	</a:t>
            </a:r>
            <a:r>
              <a:rPr lang="ja-JP" altLang="en-US" b="1" dirty="0" smtClean="0">
                <a:solidFill>
                  <a:schemeClr val="accent3"/>
                </a:solidFill>
              </a:rPr>
              <a:t>オブザーバー</a:t>
            </a:r>
            <a:r>
              <a:rPr lang="ja-JP" altLang="en-US" dirty="0" smtClean="0"/>
              <a:t>が指示 → ケア担当者が確認 → </a:t>
            </a:r>
            <a:r>
              <a:rPr lang="ja-JP" altLang="en-US" b="1" dirty="0" smtClean="0">
                <a:solidFill>
                  <a:schemeClr val="accent3"/>
                </a:solidFill>
              </a:rPr>
              <a:t>オブザーバー</a:t>
            </a:r>
            <a:r>
              <a:rPr lang="ja-JP" altLang="en-US" dirty="0" smtClean="0"/>
              <a:t>は</a:t>
            </a:r>
            <a:r>
              <a:rPr lang="en-US" altLang="ja-JP" dirty="0" smtClean="0"/>
              <a:t/>
            </a:r>
            <a:br>
              <a:rPr lang="en-US" altLang="ja-JP" dirty="0" smtClean="0"/>
            </a:br>
            <a:r>
              <a:rPr lang="ja-JP" altLang="en-US" dirty="0" smtClean="0"/>
              <a:t>メッセージが伝わったことを</a:t>
            </a:r>
            <a:r>
              <a:rPr lang="ja-JP" altLang="en-US" dirty="0" smtClean="0"/>
              <a:t>確認</a:t>
            </a:r>
            <a:endParaRPr lang="en-US" altLang="ja-JP" dirty="0"/>
          </a:p>
        </p:txBody>
      </p:sp>
    </p:spTree>
    <p:extLst>
      <p:ext uri="{BB962C8B-B14F-4D97-AF65-F5344CB8AC3E}">
        <p14:creationId xmlns:p14="http://schemas.microsoft.com/office/powerpoint/2010/main" val="4113921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GJJテンプレ">
      <a:dk1>
        <a:sysClr val="windowText" lastClr="000000"/>
      </a:dk1>
      <a:lt1>
        <a:sysClr val="window" lastClr="FFFFFF"/>
      </a:lt1>
      <a:dk2>
        <a:srgbClr val="0079BB"/>
      </a:dk2>
      <a:lt2>
        <a:srgbClr val="00499D"/>
      </a:lt2>
      <a:accent1>
        <a:srgbClr val="E85F9D"/>
      </a:accent1>
      <a:accent2>
        <a:srgbClr val="98D5E9"/>
      </a:accent2>
      <a:accent3>
        <a:srgbClr val="003686"/>
      </a:accent3>
      <a:accent4>
        <a:srgbClr val="2B93EC"/>
      </a:accent4>
      <a:accent5>
        <a:srgbClr val="9ED5EC"/>
      </a:accent5>
      <a:accent6>
        <a:srgbClr val="0B92DB"/>
      </a:accent6>
      <a:hlink>
        <a:srgbClr val="0000FF"/>
      </a:hlink>
      <a:folHlink>
        <a:srgbClr val="800080"/>
      </a:folHlink>
    </a:clrScheme>
    <a:fontScheme name="Arial MSPゴ">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TotalTime>
  <Words>2007</Words>
  <Application>Microsoft Office PowerPoint</Application>
  <PresentationFormat>画面に合わせる (4:3)</PresentationFormat>
  <Paragraphs>194</Paragraphs>
  <Slides>53</Slides>
  <Notes>0</Notes>
  <HiddenSlides>0</HiddenSlides>
  <MMClips>37</MMClips>
  <ScaleCrop>false</ScaleCrop>
  <HeadingPairs>
    <vt:vector size="4" baseType="variant">
      <vt:variant>
        <vt:lpstr>テーマ</vt:lpstr>
      </vt:variant>
      <vt:variant>
        <vt:i4>1</vt:i4>
      </vt:variant>
      <vt:variant>
        <vt:lpstr>スライド タイトル</vt:lpstr>
      </vt:variant>
      <vt:variant>
        <vt:i4>53</vt:i4>
      </vt:variant>
    </vt:vector>
  </HeadingPairs>
  <TitlesOfParts>
    <vt:vector size="54" baseType="lpstr">
      <vt:lpstr>Office ​​テーマ</vt:lpstr>
      <vt:lpstr>エボラウイルス病ケア オブザーバーの配置と適切なPPE着脱法</vt:lpstr>
      <vt:lpstr>オブザーバー（Trained Observer）の配置</vt:lpstr>
      <vt:lpstr>オブザーバー（Trained Observer）– その1</vt:lpstr>
      <vt:lpstr>オブザーバー（Trained Observer）– その2</vt:lpstr>
      <vt:lpstr>オブザーバー（Trained Observer）– その3</vt:lpstr>
      <vt:lpstr>オブザーバー（Trained Observer）– その4</vt:lpstr>
      <vt:lpstr>オブザーバー（Trained Observer）– その5</vt:lpstr>
      <vt:lpstr>オブザーバー（Trained Observer）– その6</vt:lpstr>
      <vt:lpstr>オブザーバー（Trained Observer）– その8</vt:lpstr>
      <vt:lpstr>オブザーバー（Trained Observer）– その9</vt:lpstr>
      <vt:lpstr>オブザーバー（Trained Observer）– その10</vt:lpstr>
      <vt:lpstr>オブザーバー（Trained Observer）– その11</vt:lpstr>
      <vt:lpstr>オブザーバー（Trained Observer）– その12</vt:lpstr>
      <vt:lpstr>PPE着脱法 － （1）着装</vt:lpstr>
      <vt:lpstr>PPE着脱法 （1）着装 － ステップ1</vt:lpstr>
      <vt:lpstr>PPE着脱法 （1）着装 － ステップ2</vt:lpstr>
      <vt:lpstr>PPE着脱法 （1）着装 － ステップ3</vt:lpstr>
      <vt:lpstr>PPE着脱法 （1）着装 － ステップ4</vt:lpstr>
      <vt:lpstr>PPE着脱法 （1）着装 － ステップ5</vt:lpstr>
      <vt:lpstr>PPE着脱法 （1）着装 － ステップ6</vt:lpstr>
      <vt:lpstr>PPE着脱法 （1）着装 － ステップ7</vt:lpstr>
      <vt:lpstr>PPE着脱法 （1）着装 － ステップ8</vt:lpstr>
      <vt:lpstr>PPE着脱法 （1）着装 － ステップ9</vt:lpstr>
      <vt:lpstr>PPE着脱法 （1）着装 － ステップ10</vt:lpstr>
      <vt:lpstr>PPE着脱法 （1）着装 － ステップ11</vt:lpstr>
      <vt:lpstr>PPE着脱法 （1）着装 － ステップ12</vt:lpstr>
      <vt:lpstr>PPE着脱法 （1）着装 － ステップ13</vt:lpstr>
      <vt:lpstr>PPE着脱法 － （2）脱装</vt:lpstr>
      <vt:lpstr>PPE着脱法 （2）脱装 － ステップ1</vt:lpstr>
      <vt:lpstr>PPE着脱法 （2）脱装 － ステップ2</vt:lpstr>
      <vt:lpstr>PPE着脱法 （2）脱装 － ステップ3</vt:lpstr>
      <vt:lpstr>PPE着脱法 （2）脱装 － ステップ4</vt:lpstr>
      <vt:lpstr>PPE着脱法 （2）脱装 － ステップ5</vt:lpstr>
      <vt:lpstr>PPE着脱法 （2）脱装 － ステップ6</vt:lpstr>
      <vt:lpstr>PPE着脱法 （2）脱装 － ステップ7</vt:lpstr>
      <vt:lpstr>PPE着脱法 （2）脱装 － ステップ8</vt:lpstr>
      <vt:lpstr>PPE着脱法 （2）脱装 － ステップ9</vt:lpstr>
      <vt:lpstr>PPE着脱法 （2）脱装 － ステップ10</vt:lpstr>
      <vt:lpstr>PPE着脱法 （2）脱装 － ステップ11</vt:lpstr>
      <vt:lpstr>PPE着脱法 （2）脱装 － ステップ12</vt:lpstr>
      <vt:lpstr>PPE着脱法 （2）脱装 － ステップ13</vt:lpstr>
      <vt:lpstr>PPE着脱法 （2）脱装 － ステップ14</vt:lpstr>
      <vt:lpstr>PPE着脱法 （2）脱装 － ステップ15</vt:lpstr>
      <vt:lpstr>PPE着脱法 （2）脱装 － ステップ16</vt:lpstr>
      <vt:lpstr>PPE着脱法 （2）脱装 － ステップ17</vt:lpstr>
      <vt:lpstr>PPE着脱法 （2）脱装 － ステップ18</vt:lpstr>
      <vt:lpstr>PPE着脱法 （2）脱装 － ステップ19</vt:lpstr>
      <vt:lpstr>PPE着脱法 （2）脱装 － ステップ20</vt:lpstr>
      <vt:lpstr>PPE着脱法 （2）脱装 － ステップ21</vt:lpstr>
      <vt:lpstr>PPE着脱法 （2）脱装 － ステップ22</vt:lpstr>
      <vt:lpstr>PPE着脱法 （2）脱装 － ステップ23</vt:lpstr>
      <vt:lpstr>PPE着脱法 （2）脱装 － ステップ24</vt:lpstr>
      <vt:lpstr>PowerPoint プレゼンテーション</vt:lpstr>
    </vt:vector>
  </TitlesOfParts>
  <Company>GOJO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GOJO Japan</dc:creator>
  <cp:lastModifiedBy>asahi</cp:lastModifiedBy>
  <cp:revision>34</cp:revision>
  <cp:lastPrinted>2014-12-18T00:30:30Z</cp:lastPrinted>
  <dcterms:created xsi:type="dcterms:W3CDTF">2014-12-12T01:32:08Z</dcterms:created>
  <dcterms:modified xsi:type="dcterms:W3CDTF">2015-01-14T06:12:31Z</dcterms:modified>
</cp:coreProperties>
</file>